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sldIdLst>
    <p:sldId id="297" r:id="rId2"/>
    <p:sldId id="397" r:id="rId3"/>
    <p:sldId id="399" r:id="rId4"/>
    <p:sldId id="400" r:id="rId5"/>
    <p:sldId id="398" r:id="rId6"/>
    <p:sldId id="401" r:id="rId7"/>
    <p:sldId id="402" r:id="rId8"/>
    <p:sldId id="403" r:id="rId9"/>
    <p:sldId id="409" r:id="rId10"/>
    <p:sldId id="419" r:id="rId11"/>
    <p:sldId id="434" r:id="rId12"/>
    <p:sldId id="420" r:id="rId13"/>
    <p:sldId id="435" r:id="rId14"/>
    <p:sldId id="422" r:id="rId15"/>
    <p:sldId id="436" r:id="rId16"/>
    <p:sldId id="437" r:id="rId17"/>
    <p:sldId id="438" r:id="rId18"/>
    <p:sldId id="439" r:id="rId19"/>
    <p:sldId id="440" r:id="rId20"/>
    <p:sldId id="451" r:id="rId21"/>
    <p:sldId id="413" r:id="rId22"/>
    <p:sldId id="443" r:id="rId23"/>
    <p:sldId id="442" r:id="rId24"/>
    <p:sldId id="444" r:id="rId25"/>
    <p:sldId id="445" r:id="rId26"/>
    <p:sldId id="446" r:id="rId27"/>
    <p:sldId id="447" r:id="rId28"/>
    <p:sldId id="452" r:id="rId29"/>
    <p:sldId id="407" r:id="rId30"/>
    <p:sldId id="408" r:id="rId31"/>
    <p:sldId id="425" r:id="rId32"/>
    <p:sldId id="426" r:id="rId33"/>
    <p:sldId id="417" r:id="rId34"/>
    <p:sldId id="418" r:id="rId3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2B2BFF"/>
    <a:srgbClr val="1DA1F2"/>
    <a:srgbClr val="3399FF"/>
    <a:srgbClr val="0000FF"/>
    <a:srgbClr val="FFFFFF"/>
    <a:srgbClr val="FFCC00"/>
    <a:srgbClr val="FFCC66"/>
    <a:srgbClr val="FFFF00"/>
    <a:srgbClr val="19CE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05" autoAdjust="0"/>
    <p:restoredTop sz="99813" autoAdjust="0"/>
  </p:normalViewPr>
  <p:slideViewPr>
    <p:cSldViewPr>
      <p:cViewPr varScale="1">
        <p:scale>
          <a:sx n="87" d="100"/>
          <a:sy n="87" d="100"/>
        </p:scale>
        <p:origin x="796" y="40"/>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883CD0-71C1-47D7-93EE-71CDFF8826D6}" type="datetimeFigureOut">
              <a:rPr lang="fr-FR" smtClean="0"/>
              <a:t>19/06/2024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89B122-CED8-47A3-ACF1-A2C154E634B8}" type="slidenum">
              <a:rPr lang="fr-FR" smtClean="0"/>
              <a:t>‹N°›</a:t>
            </a:fld>
            <a:endParaRPr lang="fr-FR"/>
          </a:p>
        </p:txBody>
      </p:sp>
    </p:spTree>
    <p:extLst>
      <p:ext uri="{BB962C8B-B14F-4D97-AF65-F5344CB8AC3E}">
        <p14:creationId xmlns:p14="http://schemas.microsoft.com/office/powerpoint/2010/main" val="3002906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2</a:t>
            </a:fld>
            <a:endParaRPr lang="da-DK"/>
          </a:p>
        </p:txBody>
      </p:sp>
    </p:spTree>
    <p:extLst>
      <p:ext uri="{BB962C8B-B14F-4D97-AF65-F5344CB8AC3E}">
        <p14:creationId xmlns:p14="http://schemas.microsoft.com/office/powerpoint/2010/main" val="2304747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11</a:t>
            </a:fld>
            <a:endParaRPr lang="da-DK"/>
          </a:p>
        </p:txBody>
      </p:sp>
    </p:spTree>
    <p:extLst>
      <p:ext uri="{BB962C8B-B14F-4D97-AF65-F5344CB8AC3E}">
        <p14:creationId xmlns:p14="http://schemas.microsoft.com/office/powerpoint/2010/main" val="3397789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12</a:t>
            </a:fld>
            <a:endParaRPr lang="da-DK"/>
          </a:p>
        </p:txBody>
      </p:sp>
    </p:spTree>
    <p:extLst>
      <p:ext uri="{BB962C8B-B14F-4D97-AF65-F5344CB8AC3E}">
        <p14:creationId xmlns:p14="http://schemas.microsoft.com/office/powerpoint/2010/main" val="2042739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13</a:t>
            </a:fld>
            <a:endParaRPr lang="da-DK"/>
          </a:p>
        </p:txBody>
      </p:sp>
    </p:spTree>
    <p:extLst>
      <p:ext uri="{BB962C8B-B14F-4D97-AF65-F5344CB8AC3E}">
        <p14:creationId xmlns:p14="http://schemas.microsoft.com/office/powerpoint/2010/main" val="4129161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14</a:t>
            </a:fld>
            <a:endParaRPr lang="da-DK"/>
          </a:p>
        </p:txBody>
      </p:sp>
    </p:spTree>
    <p:extLst>
      <p:ext uri="{BB962C8B-B14F-4D97-AF65-F5344CB8AC3E}">
        <p14:creationId xmlns:p14="http://schemas.microsoft.com/office/powerpoint/2010/main" val="1262847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15</a:t>
            </a:fld>
            <a:endParaRPr lang="da-DK"/>
          </a:p>
        </p:txBody>
      </p:sp>
    </p:spTree>
    <p:extLst>
      <p:ext uri="{BB962C8B-B14F-4D97-AF65-F5344CB8AC3E}">
        <p14:creationId xmlns:p14="http://schemas.microsoft.com/office/powerpoint/2010/main" val="1852150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16</a:t>
            </a:fld>
            <a:endParaRPr lang="da-DK"/>
          </a:p>
        </p:txBody>
      </p:sp>
    </p:spTree>
    <p:extLst>
      <p:ext uri="{BB962C8B-B14F-4D97-AF65-F5344CB8AC3E}">
        <p14:creationId xmlns:p14="http://schemas.microsoft.com/office/powerpoint/2010/main" val="3280862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17</a:t>
            </a:fld>
            <a:endParaRPr lang="da-DK"/>
          </a:p>
        </p:txBody>
      </p:sp>
    </p:spTree>
    <p:extLst>
      <p:ext uri="{BB962C8B-B14F-4D97-AF65-F5344CB8AC3E}">
        <p14:creationId xmlns:p14="http://schemas.microsoft.com/office/powerpoint/2010/main" val="3845659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18</a:t>
            </a:fld>
            <a:endParaRPr lang="da-DK"/>
          </a:p>
        </p:txBody>
      </p:sp>
    </p:spTree>
    <p:extLst>
      <p:ext uri="{BB962C8B-B14F-4D97-AF65-F5344CB8AC3E}">
        <p14:creationId xmlns:p14="http://schemas.microsoft.com/office/powerpoint/2010/main" val="960141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19</a:t>
            </a:fld>
            <a:endParaRPr lang="da-DK"/>
          </a:p>
        </p:txBody>
      </p:sp>
    </p:spTree>
    <p:extLst>
      <p:ext uri="{BB962C8B-B14F-4D97-AF65-F5344CB8AC3E}">
        <p14:creationId xmlns:p14="http://schemas.microsoft.com/office/powerpoint/2010/main" val="1854545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20</a:t>
            </a:fld>
            <a:endParaRPr lang="da-DK"/>
          </a:p>
        </p:txBody>
      </p:sp>
    </p:spTree>
    <p:extLst>
      <p:ext uri="{BB962C8B-B14F-4D97-AF65-F5344CB8AC3E}">
        <p14:creationId xmlns:p14="http://schemas.microsoft.com/office/powerpoint/2010/main" val="3883569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3</a:t>
            </a:fld>
            <a:endParaRPr lang="da-DK"/>
          </a:p>
        </p:txBody>
      </p:sp>
    </p:spTree>
    <p:extLst>
      <p:ext uri="{BB962C8B-B14F-4D97-AF65-F5344CB8AC3E}">
        <p14:creationId xmlns:p14="http://schemas.microsoft.com/office/powerpoint/2010/main" val="2941376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21</a:t>
            </a:fld>
            <a:endParaRPr lang="da-DK"/>
          </a:p>
        </p:txBody>
      </p:sp>
    </p:spTree>
    <p:extLst>
      <p:ext uri="{BB962C8B-B14F-4D97-AF65-F5344CB8AC3E}">
        <p14:creationId xmlns:p14="http://schemas.microsoft.com/office/powerpoint/2010/main" val="354121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22</a:t>
            </a:fld>
            <a:endParaRPr lang="da-DK"/>
          </a:p>
        </p:txBody>
      </p:sp>
    </p:spTree>
    <p:extLst>
      <p:ext uri="{BB962C8B-B14F-4D97-AF65-F5344CB8AC3E}">
        <p14:creationId xmlns:p14="http://schemas.microsoft.com/office/powerpoint/2010/main" val="2416087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23</a:t>
            </a:fld>
            <a:endParaRPr lang="da-DK"/>
          </a:p>
        </p:txBody>
      </p:sp>
    </p:spTree>
    <p:extLst>
      <p:ext uri="{BB962C8B-B14F-4D97-AF65-F5344CB8AC3E}">
        <p14:creationId xmlns:p14="http://schemas.microsoft.com/office/powerpoint/2010/main" val="4252038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24</a:t>
            </a:fld>
            <a:endParaRPr lang="da-DK"/>
          </a:p>
        </p:txBody>
      </p:sp>
    </p:spTree>
    <p:extLst>
      <p:ext uri="{BB962C8B-B14F-4D97-AF65-F5344CB8AC3E}">
        <p14:creationId xmlns:p14="http://schemas.microsoft.com/office/powerpoint/2010/main" val="1224528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25</a:t>
            </a:fld>
            <a:endParaRPr lang="da-DK"/>
          </a:p>
        </p:txBody>
      </p:sp>
    </p:spTree>
    <p:extLst>
      <p:ext uri="{BB962C8B-B14F-4D97-AF65-F5344CB8AC3E}">
        <p14:creationId xmlns:p14="http://schemas.microsoft.com/office/powerpoint/2010/main" val="558110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26</a:t>
            </a:fld>
            <a:endParaRPr lang="da-DK"/>
          </a:p>
        </p:txBody>
      </p:sp>
    </p:spTree>
    <p:extLst>
      <p:ext uri="{BB962C8B-B14F-4D97-AF65-F5344CB8AC3E}">
        <p14:creationId xmlns:p14="http://schemas.microsoft.com/office/powerpoint/2010/main" val="3822135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27</a:t>
            </a:fld>
            <a:endParaRPr lang="da-DK"/>
          </a:p>
        </p:txBody>
      </p:sp>
    </p:spTree>
    <p:extLst>
      <p:ext uri="{BB962C8B-B14F-4D97-AF65-F5344CB8AC3E}">
        <p14:creationId xmlns:p14="http://schemas.microsoft.com/office/powerpoint/2010/main" val="2779536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29</a:t>
            </a:fld>
            <a:endParaRPr lang="da-DK"/>
          </a:p>
        </p:txBody>
      </p:sp>
    </p:spTree>
    <p:extLst>
      <p:ext uri="{BB962C8B-B14F-4D97-AF65-F5344CB8AC3E}">
        <p14:creationId xmlns:p14="http://schemas.microsoft.com/office/powerpoint/2010/main" val="821425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30</a:t>
            </a:fld>
            <a:endParaRPr lang="da-DK"/>
          </a:p>
        </p:txBody>
      </p:sp>
    </p:spTree>
    <p:extLst>
      <p:ext uri="{BB962C8B-B14F-4D97-AF65-F5344CB8AC3E}">
        <p14:creationId xmlns:p14="http://schemas.microsoft.com/office/powerpoint/2010/main" val="2910342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31</a:t>
            </a:fld>
            <a:endParaRPr lang="da-DK"/>
          </a:p>
        </p:txBody>
      </p:sp>
    </p:spTree>
    <p:extLst>
      <p:ext uri="{BB962C8B-B14F-4D97-AF65-F5344CB8AC3E}">
        <p14:creationId xmlns:p14="http://schemas.microsoft.com/office/powerpoint/2010/main" val="1750246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4</a:t>
            </a:fld>
            <a:endParaRPr lang="da-DK"/>
          </a:p>
        </p:txBody>
      </p:sp>
    </p:spTree>
    <p:extLst>
      <p:ext uri="{BB962C8B-B14F-4D97-AF65-F5344CB8AC3E}">
        <p14:creationId xmlns:p14="http://schemas.microsoft.com/office/powerpoint/2010/main" val="1888796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32</a:t>
            </a:fld>
            <a:endParaRPr lang="da-DK"/>
          </a:p>
        </p:txBody>
      </p:sp>
    </p:spTree>
    <p:extLst>
      <p:ext uri="{BB962C8B-B14F-4D97-AF65-F5344CB8AC3E}">
        <p14:creationId xmlns:p14="http://schemas.microsoft.com/office/powerpoint/2010/main" val="2317272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33</a:t>
            </a:fld>
            <a:endParaRPr lang="da-DK"/>
          </a:p>
        </p:txBody>
      </p:sp>
    </p:spTree>
    <p:extLst>
      <p:ext uri="{BB962C8B-B14F-4D97-AF65-F5344CB8AC3E}">
        <p14:creationId xmlns:p14="http://schemas.microsoft.com/office/powerpoint/2010/main" val="901733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34</a:t>
            </a:fld>
            <a:endParaRPr lang="da-DK"/>
          </a:p>
        </p:txBody>
      </p:sp>
    </p:spTree>
    <p:extLst>
      <p:ext uri="{BB962C8B-B14F-4D97-AF65-F5344CB8AC3E}">
        <p14:creationId xmlns:p14="http://schemas.microsoft.com/office/powerpoint/2010/main" val="91589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5</a:t>
            </a:fld>
            <a:endParaRPr lang="da-DK"/>
          </a:p>
        </p:txBody>
      </p:sp>
    </p:spTree>
    <p:extLst>
      <p:ext uri="{BB962C8B-B14F-4D97-AF65-F5344CB8AC3E}">
        <p14:creationId xmlns:p14="http://schemas.microsoft.com/office/powerpoint/2010/main" val="1191598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6</a:t>
            </a:fld>
            <a:endParaRPr lang="da-DK"/>
          </a:p>
        </p:txBody>
      </p:sp>
    </p:spTree>
    <p:extLst>
      <p:ext uri="{BB962C8B-B14F-4D97-AF65-F5344CB8AC3E}">
        <p14:creationId xmlns:p14="http://schemas.microsoft.com/office/powerpoint/2010/main" val="373911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7</a:t>
            </a:fld>
            <a:endParaRPr lang="da-DK"/>
          </a:p>
        </p:txBody>
      </p:sp>
    </p:spTree>
    <p:extLst>
      <p:ext uri="{BB962C8B-B14F-4D97-AF65-F5344CB8AC3E}">
        <p14:creationId xmlns:p14="http://schemas.microsoft.com/office/powerpoint/2010/main" val="1799149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8</a:t>
            </a:fld>
            <a:endParaRPr lang="da-DK"/>
          </a:p>
        </p:txBody>
      </p:sp>
    </p:spTree>
    <p:extLst>
      <p:ext uri="{BB962C8B-B14F-4D97-AF65-F5344CB8AC3E}">
        <p14:creationId xmlns:p14="http://schemas.microsoft.com/office/powerpoint/2010/main" val="1421453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9</a:t>
            </a:fld>
            <a:endParaRPr lang="da-DK"/>
          </a:p>
        </p:txBody>
      </p:sp>
    </p:spTree>
    <p:extLst>
      <p:ext uri="{BB962C8B-B14F-4D97-AF65-F5344CB8AC3E}">
        <p14:creationId xmlns:p14="http://schemas.microsoft.com/office/powerpoint/2010/main" val="3380656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3C1A4-ABC5-42A3-BB1F-701E1813FCAD}" type="slidenum">
              <a:rPr lang="da-DK" smtClean="0"/>
              <a:pPr fontAlgn="base">
                <a:spcBef>
                  <a:spcPct val="0"/>
                </a:spcBef>
                <a:spcAft>
                  <a:spcPct val="0"/>
                </a:spcAft>
                <a:defRPr/>
              </a:pPr>
              <a:t>10</a:t>
            </a:fld>
            <a:endParaRPr lang="da-DK"/>
          </a:p>
        </p:txBody>
      </p:sp>
    </p:spTree>
    <p:extLst>
      <p:ext uri="{BB962C8B-B14F-4D97-AF65-F5344CB8AC3E}">
        <p14:creationId xmlns:p14="http://schemas.microsoft.com/office/powerpoint/2010/main" val="2738818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7969008C-4A55-40F8-984E-37DA3B1C7FA8}" type="datetimeFigureOut">
              <a:rPr lang="fr-FR" smtClean="0">
                <a:solidFill>
                  <a:prstClr val="black">
                    <a:tint val="75000"/>
                  </a:prstClr>
                </a:solidFill>
              </a:rPr>
              <a:pPr/>
              <a:t>19/06/2024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D48D905C-8FED-4186-8EF6-9A4577DFE5C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9473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969008C-4A55-40F8-984E-37DA3B1C7FA8}" type="datetimeFigureOut">
              <a:rPr lang="fr-FR" smtClean="0">
                <a:solidFill>
                  <a:prstClr val="black">
                    <a:tint val="75000"/>
                  </a:prstClr>
                </a:solidFill>
              </a:rPr>
              <a:pPr/>
              <a:t>19/06/2024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D48D905C-8FED-4186-8EF6-9A4577DFE5C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2624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969008C-4A55-40F8-984E-37DA3B1C7FA8}" type="datetimeFigureOut">
              <a:rPr lang="fr-FR" smtClean="0">
                <a:solidFill>
                  <a:prstClr val="black">
                    <a:tint val="75000"/>
                  </a:prstClr>
                </a:solidFill>
              </a:rPr>
              <a:pPr/>
              <a:t>19/06/2024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D48D905C-8FED-4186-8EF6-9A4577DFE5C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40602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969008C-4A55-40F8-984E-37DA3B1C7FA8}" type="datetimeFigureOut">
              <a:rPr lang="fr-FR" smtClean="0">
                <a:solidFill>
                  <a:prstClr val="black">
                    <a:tint val="75000"/>
                  </a:prstClr>
                </a:solidFill>
              </a:rPr>
              <a:pPr/>
              <a:t>19/06/2024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D48D905C-8FED-4186-8EF6-9A4577DFE5C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5253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7969008C-4A55-40F8-984E-37DA3B1C7FA8}" type="datetimeFigureOut">
              <a:rPr lang="fr-FR" smtClean="0">
                <a:solidFill>
                  <a:prstClr val="black">
                    <a:tint val="75000"/>
                  </a:prstClr>
                </a:solidFill>
              </a:rPr>
              <a:pPr/>
              <a:t>19/06/2024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D48D905C-8FED-4186-8EF6-9A4577DFE5C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3488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969008C-4A55-40F8-984E-37DA3B1C7FA8}" type="datetimeFigureOut">
              <a:rPr lang="fr-FR" smtClean="0">
                <a:solidFill>
                  <a:prstClr val="black">
                    <a:tint val="75000"/>
                  </a:prstClr>
                </a:solidFill>
              </a:rPr>
              <a:pPr/>
              <a:t>19/06/2024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D48D905C-8FED-4186-8EF6-9A4577DFE5C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00494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969008C-4A55-40F8-984E-37DA3B1C7FA8}" type="datetimeFigureOut">
              <a:rPr lang="fr-FR" smtClean="0">
                <a:solidFill>
                  <a:prstClr val="black">
                    <a:tint val="75000"/>
                  </a:prstClr>
                </a:solidFill>
              </a:rPr>
              <a:pPr/>
              <a:t>19/06/2024</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D48D905C-8FED-4186-8EF6-9A4577DFE5C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2416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969008C-4A55-40F8-984E-37DA3B1C7FA8}" type="datetimeFigureOut">
              <a:rPr lang="fr-FR" smtClean="0">
                <a:solidFill>
                  <a:prstClr val="black">
                    <a:tint val="75000"/>
                  </a:prstClr>
                </a:solidFill>
              </a:rPr>
              <a:pPr/>
              <a:t>19/06/2024</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D48D905C-8FED-4186-8EF6-9A4577DFE5C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17550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969008C-4A55-40F8-984E-37DA3B1C7FA8}" type="datetimeFigureOut">
              <a:rPr lang="fr-FR" smtClean="0">
                <a:solidFill>
                  <a:prstClr val="black">
                    <a:tint val="75000"/>
                  </a:prstClr>
                </a:solidFill>
              </a:rPr>
              <a:pPr/>
              <a:t>19/06/2024</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D48D905C-8FED-4186-8EF6-9A4577DFE5C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86111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969008C-4A55-40F8-984E-37DA3B1C7FA8}" type="datetimeFigureOut">
              <a:rPr lang="fr-FR" smtClean="0">
                <a:solidFill>
                  <a:prstClr val="black">
                    <a:tint val="75000"/>
                  </a:prstClr>
                </a:solidFill>
              </a:rPr>
              <a:pPr/>
              <a:t>19/06/2024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D48D905C-8FED-4186-8EF6-9A4577DFE5C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95069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969008C-4A55-40F8-984E-37DA3B1C7FA8}" type="datetimeFigureOut">
              <a:rPr lang="fr-FR" smtClean="0">
                <a:solidFill>
                  <a:prstClr val="black">
                    <a:tint val="75000"/>
                  </a:prstClr>
                </a:solidFill>
              </a:rPr>
              <a:pPr/>
              <a:t>19/06/2024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D48D905C-8FED-4186-8EF6-9A4577DFE5C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28849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9008C-4A55-40F8-984E-37DA3B1C7FA8}" type="datetimeFigureOut">
              <a:rPr lang="fr-FR" smtClean="0">
                <a:solidFill>
                  <a:prstClr val="black">
                    <a:tint val="75000"/>
                  </a:prstClr>
                </a:solidFill>
              </a:rPr>
              <a:pPr/>
              <a:t>19/06/2024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D905C-8FED-4186-8EF6-9A4577DFE5C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660057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microclimat.cnrs.fr/" TargetMode="External"/><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tiff"/><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tiff"/><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6.sv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0.sv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8.JPG"/><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Image 6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2856" t="33398" r="30782" b="37037"/>
          <a:stretch/>
        </p:blipFill>
        <p:spPr>
          <a:xfrm>
            <a:off x="0" y="1856271"/>
            <a:ext cx="9144000" cy="4529947"/>
          </a:xfrm>
          <a:prstGeom prst="rect">
            <a:avLst/>
          </a:prstGeom>
        </p:spPr>
      </p:pic>
      <p:pic>
        <p:nvPicPr>
          <p:cNvPr id="8" name="Imag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9595" y="90618"/>
            <a:ext cx="1588768" cy="982663"/>
          </a:xfrm>
          <a:prstGeom prst="rect">
            <a:avLst/>
          </a:prstGeom>
          <a:noFill/>
          <a:ln>
            <a:noFill/>
          </a:ln>
        </p:spPr>
      </p:pic>
      <p:sp>
        <p:nvSpPr>
          <p:cNvPr id="9" name="Rectangle 8"/>
          <p:cNvSpPr/>
          <p:nvPr/>
        </p:nvSpPr>
        <p:spPr>
          <a:xfrm>
            <a:off x="4895591" y="1081827"/>
            <a:ext cx="1682772" cy="707886"/>
          </a:xfrm>
          <a:prstGeom prst="rect">
            <a:avLst/>
          </a:prstGeom>
        </p:spPr>
        <p:txBody>
          <a:bodyPr wrap="square">
            <a:spAutoFit/>
          </a:bodyPr>
          <a:lstStyle/>
          <a:p>
            <a:pPr defTabSz="457200"/>
            <a:r>
              <a:rPr lang="fr-FR" sz="1000" dirty="0">
                <a:solidFill>
                  <a:prstClr val="white">
                    <a:lumMod val="50000"/>
                  </a:prstClr>
                </a:solidFill>
                <a:cs typeface="Helvetica"/>
              </a:rPr>
              <a:t>Ecologie et Dynamique </a:t>
            </a:r>
          </a:p>
          <a:p>
            <a:pPr defTabSz="457200"/>
            <a:r>
              <a:rPr lang="fr-FR" sz="1000" dirty="0">
                <a:solidFill>
                  <a:prstClr val="white">
                    <a:lumMod val="50000"/>
                  </a:prstClr>
                </a:solidFill>
                <a:cs typeface="Helvetica"/>
              </a:rPr>
              <a:t>des Systèmes Anthropisés</a:t>
            </a:r>
          </a:p>
          <a:p>
            <a:pPr defTabSz="457200"/>
            <a:r>
              <a:rPr lang="fr-FR" sz="1000" dirty="0">
                <a:solidFill>
                  <a:srgbClr val="88BE2F"/>
                </a:solidFill>
                <a:cs typeface="Helvetica" pitchFamily="34" charset="0"/>
              </a:rPr>
              <a:t>UMR 7058 CNRS-UPJV</a:t>
            </a:r>
          </a:p>
          <a:p>
            <a:pPr defTabSz="457200"/>
            <a:r>
              <a:rPr lang="fr-FR" sz="1000" dirty="0">
                <a:solidFill>
                  <a:srgbClr val="88BE2F"/>
                </a:solidFill>
                <a:cs typeface="Helvetica"/>
              </a:rPr>
              <a:t>www.u-picardie.fr/edysan</a:t>
            </a:r>
          </a:p>
        </p:txBody>
      </p:sp>
      <p:pic>
        <p:nvPicPr>
          <p:cNvPr id="10" name="Picture 2" descr="Afficher l'image d'ori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8035" y="87899"/>
            <a:ext cx="1109629" cy="1224134"/>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8"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8369" y="87897"/>
            <a:ext cx="1224136" cy="122413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e 2"/>
          <p:cNvGrpSpPr/>
          <p:nvPr/>
        </p:nvGrpSpPr>
        <p:grpSpPr>
          <a:xfrm>
            <a:off x="171778" y="3586495"/>
            <a:ext cx="8797396" cy="2002745"/>
            <a:chOff x="171778" y="2341230"/>
            <a:chExt cx="8797396" cy="2002745"/>
          </a:xfrm>
        </p:grpSpPr>
        <p:sp>
          <p:nvSpPr>
            <p:cNvPr id="30" name="Rectangle 29"/>
            <p:cNvSpPr/>
            <p:nvPr/>
          </p:nvSpPr>
          <p:spPr>
            <a:xfrm>
              <a:off x="173302" y="3578087"/>
              <a:ext cx="8794348" cy="765888"/>
            </a:xfrm>
            <a:prstGeom prst="rect">
              <a:avLst/>
            </a:prstGeom>
            <a:solidFill>
              <a:srgbClr val="88BE2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1" name="Rectangle 30"/>
            <p:cNvSpPr/>
            <p:nvPr/>
          </p:nvSpPr>
          <p:spPr>
            <a:xfrm>
              <a:off x="171778" y="2341231"/>
              <a:ext cx="8795111" cy="1200328"/>
            </a:xfrm>
            <a:prstGeom prst="rect">
              <a:avLst/>
            </a:prstGeom>
            <a:solidFill>
              <a:schemeClr val="bg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2" name="Rectangle 31"/>
            <p:cNvSpPr/>
            <p:nvPr/>
          </p:nvSpPr>
          <p:spPr>
            <a:xfrm>
              <a:off x="173302" y="3579470"/>
              <a:ext cx="8795872" cy="764505"/>
            </a:xfrm>
            <a:prstGeom prst="rect">
              <a:avLst/>
            </a:prstGeom>
          </p:spPr>
          <p:txBody>
            <a:bodyPr wrap="square">
              <a:spAutoFit/>
            </a:bodyPr>
            <a:lstStyle/>
            <a:p>
              <a:pPr algn="ctr" defTabSz="457200">
                <a:lnSpc>
                  <a:spcPct val="80000"/>
                </a:lnSpc>
                <a:spcBef>
                  <a:spcPct val="20000"/>
                </a:spcBef>
              </a:pPr>
              <a:r>
                <a:rPr lang="en-GB" sz="2400" b="1" dirty="0" smtClean="0">
                  <a:solidFill>
                    <a:prstClr val="white"/>
                  </a:solidFill>
                  <a:cs typeface="Helvetica"/>
                </a:rPr>
                <a:t>Forest in Transitions </a:t>
              </a:r>
              <a:r>
                <a:rPr lang="en-GB" sz="2400" b="1" dirty="0">
                  <a:solidFill>
                    <a:prstClr val="white"/>
                  </a:solidFill>
                  <a:cs typeface="Helvetica"/>
                </a:rPr>
                <a:t>– </a:t>
              </a:r>
              <a:r>
                <a:rPr lang="en-GB" sz="2400" b="1" dirty="0" smtClean="0">
                  <a:solidFill>
                    <a:prstClr val="white"/>
                  </a:solidFill>
                  <a:cs typeface="Helvetica"/>
                </a:rPr>
                <a:t>19/06/2024 </a:t>
              </a:r>
              <a:endParaRPr lang="en-GB" sz="2400" b="1" dirty="0">
                <a:solidFill>
                  <a:prstClr val="white"/>
                </a:solidFill>
                <a:cs typeface="Helvetica"/>
              </a:endParaRPr>
            </a:p>
            <a:p>
              <a:pPr algn="ctr" defTabSz="457200">
                <a:lnSpc>
                  <a:spcPct val="80000"/>
                </a:lnSpc>
                <a:spcBef>
                  <a:spcPct val="20000"/>
                </a:spcBef>
              </a:pPr>
              <a:r>
                <a:rPr lang="en-GB" sz="2400" b="1" dirty="0" err="1" smtClean="0">
                  <a:solidFill>
                    <a:prstClr val="white"/>
                  </a:solidFill>
                  <a:cs typeface="Helvetica"/>
                </a:rPr>
                <a:t>Université</a:t>
              </a:r>
              <a:r>
                <a:rPr lang="en-GB" sz="2400" b="1" dirty="0" smtClean="0">
                  <a:solidFill>
                    <a:prstClr val="white"/>
                  </a:solidFill>
                  <a:cs typeface="Helvetica"/>
                </a:rPr>
                <a:t> de Tours – France</a:t>
              </a:r>
              <a:endParaRPr lang="en-GB" sz="2400" b="1" dirty="0">
                <a:solidFill>
                  <a:prstClr val="white"/>
                </a:solidFill>
                <a:cs typeface="Helvetica"/>
              </a:endParaRPr>
            </a:p>
          </p:txBody>
        </p:sp>
        <p:sp>
          <p:nvSpPr>
            <p:cNvPr id="33" name="Rectangle 32"/>
            <p:cNvSpPr/>
            <p:nvPr/>
          </p:nvSpPr>
          <p:spPr>
            <a:xfrm>
              <a:off x="171778" y="2341230"/>
              <a:ext cx="8795871" cy="1200329"/>
            </a:xfrm>
            <a:prstGeom prst="rect">
              <a:avLst/>
            </a:prstGeom>
          </p:spPr>
          <p:txBody>
            <a:bodyPr wrap="square">
              <a:spAutoFit/>
            </a:bodyPr>
            <a:lstStyle/>
            <a:p>
              <a:pPr algn="ctr" defTabSz="457200"/>
              <a:r>
                <a:rPr lang="en-GB" sz="3600" b="1" dirty="0">
                  <a:solidFill>
                    <a:prstClr val="white"/>
                  </a:solidFill>
                  <a:cs typeface="Helvetica" pitchFamily="34" charset="0"/>
                </a:rPr>
                <a:t>Forest microclimates </a:t>
              </a:r>
              <a:r>
                <a:rPr lang="en-GB" sz="3600" b="1" dirty="0" smtClean="0">
                  <a:solidFill>
                    <a:prstClr val="white"/>
                  </a:solidFill>
                  <a:cs typeface="Helvetica" pitchFamily="34" charset="0"/>
                </a:rPr>
                <a:t>&amp; forest ecosystems’ adaptation </a:t>
              </a:r>
              <a:r>
                <a:rPr lang="en-GB" sz="3600" b="1" dirty="0">
                  <a:solidFill>
                    <a:prstClr val="white"/>
                  </a:solidFill>
                  <a:cs typeface="Helvetica" pitchFamily="34" charset="0"/>
                </a:rPr>
                <a:t>to </a:t>
              </a:r>
              <a:r>
                <a:rPr lang="en-GB" sz="3600" b="1" dirty="0" smtClean="0">
                  <a:solidFill>
                    <a:prstClr val="white"/>
                  </a:solidFill>
                  <a:cs typeface="Helvetica" pitchFamily="34" charset="0"/>
                </a:rPr>
                <a:t>macroclimate </a:t>
              </a:r>
              <a:r>
                <a:rPr lang="en-GB" sz="3600" b="1" dirty="0">
                  <a:solidFill>
                    <a:prstClr val="white"/>
                  </a:solidFill>
                  <a:cs typeface="Helvetica" pitchFamily="34" charset="0"/>
                </a:rPr>
                <a:t>change</a:t>
              </a:r>
            </a:p>
          </p:txBody>
        </p:sp>
      </p:grpSp>
      <p:pic>
        <p:nvPicPr>
          <p:cNvPr id="65" name="Image 64">
            <a:extLst>
              <a:ext uri="{FF2B5EF4-FFF2-40B4-BE49-F238E27FC236}">
                <a16:creationId xmlns:a16="http://schemas.microsoft.com/office/drawing/2014/main" id="{9D0E539E-6FE6-44A7-B279-09CC288F06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8924" y="1175814"/>
            <a:ext cx="1254568" cy="477585"/>
          </a:xfrm>
          <a:prstGeom prst="rect">
            <a:avLst/>
          </a:prstGeom>
        </p:spPr>
      </p:pic>
      <p:pic>
        <p:nvPicPr>
          <p:cNvPr id="66" name="Image 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778" y="1076088"/>
            <a:ext cx="957474" cy="677038"/>
          </a:xfrm>
          <a:prstGeom prst="rect">
            <a:avLst/>
          </a:prstGeom>
        </p:spPr>
      </p:pic>
      <p:sp>
        <p:nvSpPr>
          <p:cNvPr id="20" name="TextBox 14"/>
          <p:cNvSpPr txBox="1"/>
          <p:nvPr/>
        </p:nvSpPr>
        <p:spPr>
          <a:xfrm>
            <a:off x="1" y="6461814"/>
            <a:ext cx="9143988" cy="400110"/>
          </a:xfrm>
          <a:prstGeom prst="rect">
            <a:avLst/>
          </a:prstGeom>
          <a:noFill/>
        </p:spPr>
        <p:txBody>
          <a:bodyPr wrap="square">
            <a:spAutoFit/>
          </a:bodyPr>
          <a:lstStyle/>
          <a:p>
            <a:pPr algn="r" fontAlgn="auto">
              <a:spcBef>
                <a:spcPts val="0"/>
              </a:spcBef>
              <a:spcAft>
                <a:spcPts val="0"/>
              </a:spcAft>
              <a:defRPr/>
            </a:pPr>
            <a:r>
              <a:rPr lang="fr-FR" sz="2000" b="1" dirty="0" err="1"/>
              <a:t>LiDAR</a:t>
            </a:r>
            <a:r>
              <a:rPr lang="fr-FR" sz="2000" b="1" dirty="0"/>
              <a:t> data : Office National des Forêts (ONF) | Illustration : Tarek </a:t>
            </a:r>
            <a:r>
              <a:rPr lang="fr-FR" sz="2000" b="1" dirty="0" err="1"/>
              <a:t>Hattab</a:t>
            </a:r>
            <a:endParaRPr lang="fr-FR" sz="2000" b="1" dirty="0"/>
          </a:p>
        </p:txBody>
      </p:sp>
      <p:grpSp>
        <p:nvGrpSpPr>
          <p:cNvPr id="2" name="Groupe 1">
            <a:extLst>
              <a:ext uri="{FF2B5EF4-FFF2-40B4-BE49-F238E27FC236}">
                <a16:creationId xmlns:a16="http://schemas.microsoft.com/office/drawing/2014/main" id="{00224724-B763-4FEB-BB9C-EA85841E5B52}"/>
              </a:ext>
            </a:extLst>
          </p:cNvPr>
          <p:cNvGrpSpPr/>
          <p:nvPr/>
        </p:nvGrpSpPr>
        <p:grpSpPr>
          <a:xfrm>
            <a:off x="173302" y="90371"/>
            <a:ext cx="8795111" cy="886369"/>
            <a:chOff x="173302" y="90371"/>
            <a:chExt cx="8795111" cy="886369"/>
          </a:xfrm>
        </p:grpSpPr>
        <p:sp>
          <p:nvSpPr>
            <p:cNvPr id="59" name="Rectangle 58"/>
            <p:cNvSpPr/>
            <p:nvPr/>
          </p:nvSpPr>
          <p:spPr>
            <a:xfrm>
              <a:off x="173302" y="90371"/>
              <a:ext cx="8795111" cy="584775"/>
            </a:xfrm>
            <a:prstGeom prst="rect">
              <a:avLst/>
            </a:prstGeom>
          </p:spPr>
          <p:txBody>
            <a:bodyPr wrap="square">
              <a:spAutoFit/>
            </a:bodyPr>
            <a:lstStyle/>
            <a:p>
              <a:pPr defTabSz="457200"/>
              <a:r>
                <a:rPr lang="fr-FR" sz="3200" b="1" dirty="0">
                  <a:cs typeface="Helvetica" pitchFamily="34" charset="0"/>
                </a:rPr>
                <a:t>Jonathan Lenoir (CR CNRS)</a:t>
              </a:r>
            </a:p>
          </p:txBody>
        </p:sp>
        <p:sp>
          <p:nvSpPr>
            <p:cNvPr id="62" name="Rectangle 61"/>
            <p:cNvSpPr/>
            <p:nvPr/>
          </p:nvSpPr>
          <p:spPr>
            <a:xfrm>
              <a:off x="555817" y="634609"/>
              <a:ext cx="2473811" cy="319446"/>
            </a:xfrm>
            <a:prstGeom prst="rect">
              <a:avLst/>
            </a:prstGeom>
          </p:spPr>
          <p:txBody>
            <a:bodyPr wrap="square">
              <a:spAutoFit/>
            </a:bodyPr>
            <a:lstStyle/>
            <a:p>
              <a:pPr defTabSz="457200">
                <a:lnSpc>
                  <a:spcPct val="80000"/>
                </a:lnSpc>
                <a:spcBef>
                  <a:spcPct val="20000"/>
                </a:spcBef>
              </a:pPr>
              <a:r>
                <a:rPr lang="en-GB" b="1" dirty="0">
                  <a:solidFill>
                    <a:srgbClr val="5A47DC"/>
                  </a:solidFill>
                  <a:cs typeface="Helvetica"/>
                </a:rPr>
                <a:t>@</a:t>
              </a:r>
              <a:r>
                <a:rPr lang="en-GB" b="1" dirty="0" err="1">
                  <a:solidFill>
                    <a:srgbClr val="5A47DC"/>
                  </a:solidFill>
                  <a:cs typeface="Helvetica"/>
                </a:rPr>
                <a:t>jonlen@ecoevo.social</a:t>
              </a:r>
              <a:endParaRPr lang="en-GB" b="1" dirty="0">
                <a:solidFill>
                  <a:srgbClr val="5A47DC"/>
                </a:solidFill>
                <a:cs typeface="Helvetica"/>
              </a:endParaRPr>
            </a:p>
          </p:txBody>
        </p:sp>
        <p:pic>
          <p:nvPicPr>
            <p:cNvPr id="63" name="Picture 2" descr="File:Mastodon logotype (simple) new hue.svg - Wikimedia Comm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520" y="611924"/>
              <a:ext cx="364816" cy="36481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4D3CB89-E18F-4228-B3B7-DCD8B4EBC93D}"/>
                </a:ext>
              </a:extLst>
            </p:cNvPr>
            <p:cNvSpPr/>
            <p:nvPr/>
          </p:nvSpPr>
          <p:spPr>
            <a:xfrm>
              <a:off x="3246534" y="637928"/>
              <a:ext cx="1230145" cy="319446"/>
            </a:xfrm>
            <a:prstGeom prst="rect">
              <a:avLst/>
            </a:prstGeom>
          </p:spPr>
          <p:txBody>
            <a:bodyPr wrap="square">
              <a:spAutoFit/>
            </a:bodyPr>
            <a:lstStyle/>
            <a:p>
              <a:pPr algn="r" defTabSz="457200">
                <a:lnSpc>
                  <a:spcPct val="80000"/>
                </a:lnSpc>
                <a:spcBef>
                  <a:spcPct val="20000"/>
                </a:spcBef>
              </a:pPr>
              <a:r>
                <a:rPr lang="en-GB" b="1" dirty="0">
                  <a:cs typeface="Helvetica"/>
                </a:rPr>
                <a:t>@</a:t>
              </a:r>
              <a:r>
                <a:rPr lang="en-GB" b="1" dirty="0" err="1">
                  <a:cs typeface="Helvetica"/>
                </a:rPr>
                <a:t>EkoLogIt</a:t>
              </a:r>
              <a:endParaRPr lang="en-GB" b="1" dirty="0">
                <a:cs typeface="Helvetica"/>
              </a:endParaRPr>
            </a:p>
          </p:txBody>
        </p:sp>
        <p:pic>
          <p:nvPicPr>
            <p:cNvPr id="22" name="Picture 2" descr="Twitter Nouveau Logo X - Vecteurs et PSD gratuits à télécharger">
              <a:extLst>
                <a:ext uri="{FF2B5EF4-FFF2-40B4-BE49-F238E27FC236}">
                  <a16:creationId xmlns:a16="http://schemas.microsoft.com/office/drawing/2014/main" id="{E90F776B-5B3E-4775-A7DC-3BC4288FB5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91898" y="637928"/>
              <a:ext cx="316644" cy="3166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4124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830997"/>
          </a:xfrm>
          <a:prstGeom prst="rect">
            <a:avLst/>
          </a:prstGeom>
          <a:noFill/>
        </p:spPr>
        <p:txBody>
          <a:bodyPr wrap="square" rtlCol="0">
            <a:spAutoFit/>
          </a:bodyPr>
          <a:lstStyle/>
          <a:p>
            <a:r>
              <a:rPr lang="en-GB" sz="2400" b="1" dirty="0" smtClean="0">
                <a:solidFill>
                  <a:prstClr val="black"/>
                </a:solidFill>
                <a:cs typeface="Arial" pitchFamily="34" charset="0"/>
              </a:rPr>
              <a:t>The IMPRINT project: </a:t>
            </a:r>
            <a:r>
              <a:rPr lang="en-GB" sz="2400" b="1" u="sng" dirty="0" smtClean="0">
                <a:solidFill>
                  <a:prstClr val="black"/>
                </a:solidFill>
                <a:cs typeface="Arial" pitchFamily="34" charset="0"/>
              </a:rPr>
              <a:t>I</a:t>
            </a:r>
            <a:r>
              <a:rPr lang="en-GB" sz="2400" b="1" dirty="0" smtClean="0">
                <a:solidFill>
                  <a:prstClr val="black"/>
                </a:solidFill>
                <a:cs typeface="Arial" pitchFamily="34" charset="0"/>
              </a:rPr>
              <a:t>mpacts of </a:t>
            </a:r>
            <a:r>
              <a:rPr lang="en-GB" sz="2400" b="1" u="sng" dirty="0" smtClean="0">
                <a:solidFill>
                  <a:prstClr val="black"/>
                </a:solidFill>
                <a:cs typeface="Arial" pitchFamily="34" charset="0"/>
              </a:rPr>
              <a:t>M</a:t>
            </a:r>
            <a:r>
              <a:rPr lang="en-GB" sz="2400" b="1" dirty="0" smtClean="0">
                <a:solidFill>
                  <a:prstClr val="black"/>
                </a:solidFill>
                <a:cs typeface="Arial" pitchFamily="34" charset="0"/>
              </a:rPr>
              <a:t>icroclimatic </a:t>
            </a:r>
            <a:r>
              <a:rPr lang="en-GB" sz="2400" b="1" u="sng" dirty="0" smtClean="0">
                <a:solidFill>
                  <a:prstClr val="black"/>
                </a:solidFill>
                <a:cs typeface="Arial" pitchFamily="34" charset="0"/>
              </a:rPr>
              <a:t>P</a:t>
            </a:r>
            <a:r>
              <a:rPr lang="en-GB" sz="2400" b="1" dirty="0" smtClean="0">
                <a:solidFill>
                  <a:prstClr val="black"/>
                </a:solidFill>
                <a:cs typeface="Arial" pitchFamily="34" charset="0"/>
              </a:rPr>
              <a:t>rocesses on </a:t>
            </a:r>
            <a:r>
              <a:rPr lang="en-GB" sz="2400" b="1" dirty="0" err="1" smtClean="0">
                <a:solidFill>
                  <a:prstClr val="black"/>
                </a:solidFill>
                <a:cs typeface="Arial" pitchFamily="34" charset="0"/>
              </a:rPr>
              <a:t>fo</a:t>
            </a:r>
            <a:r>
              <a:rPr lang="en-GB" sz="2400" b="1" u="sng" dirty="0" err="1" smtClean="0">
                <a:solidFill>
                  <a:prstClr val="black"/>
                </a:solidFill>
                <a:cs typeface="Arial" pitchFamily="34" charset="0"/>
              </a:rPr>
              <a:t>R</a:t>
            </a:r>
            <a:r>
              <a:rPr lang="en-GB" sz="2400" b="1" dirty="0" err="1" smtClean="0">
                <a:solidFill>
                  <a:prstClr val="black"/>
                </a:solidFill>
                <a:cs typeface="Arial" pitchFamily="34" charset="0"/>
              </a:rPr>
              <a:t>est</a:t>
            </a:r>
            <a:r>
              <a:rPr lang="en-GB" sz="2400" b="1" dirty="0" smtClean="0">
                <a:solidFill>
                  <a:prstClr val="black"/>
                </a:solidFill>
                <a:cs typeface="Arial" pitchFamily="34" charset="0"/>
              </a:rPr>
              <a:t> </a:t>
            </a:r>
            <a:r>
              <a:rPr lang="en-GB" sz="2400" b="1" dirty="0" err="1" smtClean="0">
                <a:solidFill>
                  <a:prstClr val="black"/>
                </a:solidFill>
                <a:cs typeface="Arial" pitchFamily="34" charset="0"/>
              </a:rPr>
              <a:t>b</a:t>
            </a:r>
            <a:r>
              <a:rPr lang="en-GB" sz="2400" b="1" u="sng" dirty="0" err="1" smtClean="0">
                <a:solidFill>
                  <a:prstClr val="black"/>
                </a:solidFill>
                <a:cs typeface="Arial" pitchFamily="34" charset="0"/>
              </a:rPr>
              <a:t>I</a:t>
            </a:r>
            <a:r>
              <a:rPr lang="en-GB" sz="2400" b="1" dirty="0" err="1" smtClean="0">
                <a:solidFill>
                  <a:prstClr val="black"/>
                </a:solidFill>
                <a:cs typeface="Arial" pitchFamily="34" charset="0"/>
              </a:rPr>
              <a:t>odiversity</a:t>
            </a:r>
            <a:r>
              <a:rPr lang="en-GB" sz="2400" b="1" dirty="0" smtClean="0">
                <a:solidFill>
                  <a:prstClr val="black"/>
                </a:solidFill>
                <a:cs typeface="Arial" pitchFamily="34" charset="0"/>
              </a:rPr>
              <a:t> </a:t>
            </a:r>
            <a:r>
              <a:rPr lang="en-GB" sz="2400" b="1" dirty="0" err="1" smtClean="0">
                <a:solidFill>
                  <a:prstClr val="black"/>
                </a:solidFill>
                <a:cs typeface="Arial" pitchFamily="34" charset="0"/>
              </a:rPr>
              <a:t>redistributio</a:t>
            </a:r>
            <a:r>
              <a:rPr lang="en-GB" sz="2400" b="1" u="sng" dirty="0" err="1" smtClean="0">
                <a:solidFill>
                  <a:prstClr val="black"/>
                </a:solidFill>
                <a:cs typeface="Arial" pitchFamily="34" charset="0"/>
              </a:rPr>
              <a:t>N</a:t>
            </a:r>
            <a:r>
              <a:rPr lang="en-GB" sz="2400" b="1" dirty="0" smtClean="0">
                <a:solidFill>
                  <a:prstClr val="black"/>
                </a:solidFill>
                <a:cs typeface="Arial" pitchFamily="34" charset="0"/>
              </a:rPr>
              <a:t> under </a:t>
            </a:r>
            <a:r>
              <a:rPr lang="en-GB" sz="2400" b="1" dirty="0" err="1" smtClean="0">
                <a:solidFill>
                  <a:prstClr val="black"/>
                </a:solidFill>
                <a:cs typeface="Arial" pitchFamily="34" charset="0"/>
              </a:rPr>
              <a:t>macroclima</a:t>
            </a:r>
            <a:r>
              <a:rPr lang="en-GB" sz="2400" b="1" u="sng" dirty="0" err="1" smtClean="0">
                <a:solidFill>
                  <a:prstClr val="black"/>
                </a:solidFill>
                <a:cs typeface="Arial" pitchFamily="34" charset="0"/>
              </a:rPr>
              <a:t>T</a:t>
            </a:r>
            <a:r>
              <a:rPr lang="en-GB" sz="2400" b="1" dirty="0" err="1" smtClean="0">
                <a:solidFill>
                  <a:prstClr val="black"/>
                </a:solidFill>
                <a:cs typeface="Arial" pitchFamily="34" charset="0"/>
              </a:rPr>
              <a:t>e</a:t>
            </a:r>
            <a:r>
              <a:rPr lang="en-GB" sz="2400" b="1" dirty="0" smtClean="0">
                <a:solidFill>
                  <a:prstClr val="black"/>
                </a:solidFill>
                <a:cs typeface="Arial" pitchFamily="34" charset="0"/>
              </a:rPr>
              <a:t> warming</a:t>
            </a:r>
            <a:endParaRPr lang="en-GB" sz="2400" b="1" dirty="0">
              <a:solidFill>
                <a:prstClr val="black"/>
              </a:solidFill>
              <a:cs typeface="Arial" pitchFamily="34" charset="0"/>
            </a:endParaRP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Photos: Eva Gril | IMPRINT Logo: Eva Gril | </a:t>
            </a:r>
            <a:r>
              <a:rPr lang="fr-FR" sz="2000" b="1" dirty="0" err="1">
                <a:solidFill>
                  <a:schemeClr val="bg1"/>
                </a:solidFill>
              </a:rPr>
              <a:t>Website</a:t>
            </a:r>
            <a:r>
              <a:rPr lang="fr-FR" sz="2000" b="1" dirty="0">
                <a:solidFill>
                  <a:schemeClr val="bg1"/>
                </a:solidFill>
              </a:rPr>
              <a:t>: </a:t>
            </a:r>
            <a:r>
              <a:rPr lang="fr-FR" sz="2000" b="1" dirty="0">
                <a:solidFill>
                  <a:schemeClr val="bg1"/>
                </a:solidFill>
                <a:hlinkClick r:id="rId3"/>
              </a:rPr>
              <a:t>https://microclimat.cnrs.fr/</a:t>
            </a:r>
            <a:endParaRPr lang="fr-FR" sz="2000" b="1" dirty="0">
              <a:solidFill>
                <a:schemeClr val="bg1"/>
              </a:solidFill>
            </a:endParaRPr>
          </a:p>
        </p:txBody>
      </p:sp>
      <p:pic>
        <p:nvPicPr>
          <p:cNvPr id="8" name="Image 7">
            <a:extLst>
              <a:ext uri="{FF2B5EF4-FFF2-40B4-BE49-F238E27FC236}">
                <a16:creationId xmlns:a16="http://schemas.microsoft.com/office/drawing/2014/main" id="{53D84E89-739D-4195-9298-FE1DF55CACE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0192" y="4941168"/>
            <a:ext cx="8784296" cy="1327028"/>
          </a:xfrm>
          <a:prstGeom prst="rect">
            <a:avLst/>
          </a:prstGeo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423" y="1799460"/>
            <a:ext cx="4287154" cy="3031844"/>
          </a:xfrm>
          <a:prstGeom prst="rect">
            <a:avLst/>
          </a:prstGeom>
        </p:spPr>
      </p:pic>
      <p:pic>
        <p:nvPicPr>
          <p:cNvPr id="13" name="Image 12">
            <a:extLst>
              <a:ext uri="{FF2B5EF4-FFF2-40B4-BE49-F238E27FC236}">
                <a16:creationId xmlns:a16="http://schemas.microsoft.com/office/drawing/2014/main" id="{9D0E539E-6FE6-44A7-B279-09CC288F06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6193" y="4264950"/>
            <a:ext cx="1465513" cy="557887"/>
          </a:xfrm>
          <a:prstGeom prst="rect">
            <a:avLst/>
          </a:prstGeom>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530" y="2371601"/>
            <a:ext cx="1870628" cy="1870628"/>
          </a:xfrm>
          <a:prstGeom prst="rect">
            <a:avLst/>
          </a:prstGeom>
        </p:spPr>
      </p:pic>
      <p:sp>
        <p:nvSpPr>
          <p:cNvPr id="12" name="TextBox 117">
            <a:extLst>
              <a:ext uri="{FF2B5EF4-FFF2-40B4-BE49-F238E27FC236}">
                <a16:creationId xmlns:a16="http://schemas.microsoft.com/office/drawing/2014/main" id="{1249B21E-2B25-47CC-A4CB-317DA8696484}"/>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a:solidFill>
                  <a:schemeClr val="bg1"/>
                </a:solidFill>
                <a:latin typeface="Calibri" pitchFamily="34" charset="0"/>
              </a:rPr>
              <a:t>How do we measure microclimate?</a:t>
            </a:r>
          </a:p>
        </p:txBody>
      </p:sp>
    </p:spTree>
    <p:extLst>
      <p:ext uri="{BB962C8B-B14F-4D97-AF65-F5344CB8AC3E}">
        <p14:creationId xmlns:p14="http://schemas.microsoft.com/office/powerpoint/2010/main" val="13318276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830997"/>
          </a:xfrm>
          <a:prstGeom prst="rect">
            <a:avLst/>
          </a:prstGeom>
          <a:noFill/>
        </p:spPr>
        <p:txBody>
          <a:bodyPr wrap="square" rtlCol="0">
            <a:spAutoFit/>
          </a:bodyPr>
          <a:lstStyle/>
          <a:p>
            <a:r>
              <a:rPr lang="en-GB" sz="2400" b="1" dirty="0" smtClean="0">
                <a:solidFill>
                  <a:prstClr val="black"/>
                </a:solidFill>
                <a:cs typeface="Arial" pitchFamily="34" charset="0"/>
              </a:rPr>
              <a:t>Three state forests in France, 60 forest plots per state forest &amp; airborne LiDAR data covering each forest (summer 2021, 70 pts/m</a:t>
            </a:r>
            <a:r>
              <a:rPr lang="en-GB" sz="2400" b="1" baseline="30000" dirty="0" smtClean="0">
                <a:solidFill>
                  <a:prstClr val="black"/>
                </a:solidFill>
                <a:cs typeface="Arial" pitchFamily="34" charset="0"/>
              </a:rPr>
              <a:t>2</a:t>
            </a:r>
            <a:r>
              <a:rPr lang="en-GB" sz="2400" b="1" dirty="0" smtClean="0">
                <a:solidFill>
                  <a:prstClr val="black"/>
                </a:solidFill>
                <a:cs typeface="Arial" pitchFamily="34" charset="0"/>
              </a:rPr>
              <a:t>)</a:t>
            </a:r>
            <a:endParaRPr lang="en-GB" sz="2400" b="1" dirty="0">
              <a:solidFill>
                <a:prstClr val="black"/>
              </a:solidFill>
              <a:cs typeface="Arial" pitchFamily="34" charset="0"/>
            </a:endParaRP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Eva Gril et al. (2023) | </a:t>
            </a:r>
            <a:r>
              <a:rPr lang="fr-FR" sz="2000" b="1" dirty="0" err="1" smtClean="0">
                <a:solidFill>
                  <a:schemeClr val="bg1"/>
                </a:solidFill>
              </a:rPr>
              <a:t>Maps</a:t>
            </a:r>
            <a:r>
              <a:rPr lang="fr-FR" sz="2000" b="1" dirty="0" smtClean="0">
                <a:solidFill>
                  <a:schemeClr val="bg1"/>
                </a:solidFill>
              </a:rPr>
              <a:t>: </a:t>
            </a:r>
            <a:r>
              <a:rPr lang="fr-FR" sz="2000" b="1" dirty="0">
                <a:solidFill>
                  <a:schemeClr val="bg1"/>
                </a:solidFill>
              </a:rPr>
              <a:t>Emilie Gallet-Moron | </a:t>
            </a:r>
            <a:r>
              <a:rPr lang="fr-FR" sz="2000" b="1" dirty="0" err="1" smtClean="0">
                <a:solidFill>
                  <a:schemeClr val="bg1"/>
                </a:solidFill>
              </a:rPr>
              <a:t>LiDAR</a:t>
            </a:r>
            <a:r>
              <a:rPr lang="fr-FR" sz="2000" b="1" dirty="0" smtClean="0">
                <a:solidFill>
                  <a:schemeClr val="bg1"/>
                </a:solidFill>
              </a:rPr>
              <a:t> data: </a:t>
            </a:r>
            <a:r>
              <a:rPr lang="fr-FR" sz="2000" b="1" dirty="0">
                <a:solidFill>
                  <a:schemeClr val="bg1"/>
                </a:solidFill>
              </a:rPr>
              <a:t>ALTOA</a:t>
            </a:r>
          </a:p>
        </p:txBody>
      </p:sp>
      <p:pic>
        <p:nvPicPr>
          <p:cNvPr id="14" name="Espace réservé du contenu 4">
            <a:extLst>
              <a:ext uri="{FF2B5EF4-FFF2-40B4-BE49-F238E27FC236}">
                <a16:creationId xmlns:a16="http://schemas.microsoft.com/office/drawing/2014/main" id="{2F8E7858-D0B6-4340-9E3F-F5FEB69F49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7855" y="1914277"/>
            <a:ext cx="4176588" cy="4401479"/>
          </a:xfrm>
          <a:prstGeom prst="rect">
            <a:avLst/>
          </a:prstGeom>
        </p:spPr>
      </p:pic>
      <p:pic>
        <p:nvPicPr>
          <p:cNvPr id="15" name="Image 14">
            <a:extLst>
              <a:ext uri="{FF2B5EF4-FFF2-40B4-BE49-F238E27FC236}">
                <a16:creationId xmlns:a16="http://schemas.microsoft.com/office/drawing/2014/main" id="{D3951A20-42E5-4F0A-81B7-2591628BCF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163" t="1005" r="4776" b="12180"/>
          <a:stretch/>
        </p:blipFill>
        <p:spPr>
          <a:xfrm>
            <a:off x="4370241" y="3350736"/>
            <a:ext cx="4594247" cy="2962362"/>
          </a:xfrm>
          <a:prstGeom prst="rect">
            <a:avLst/>
          </a:prstGeom>
        </p:spPr>
      </p:pic>
      <p:pic>
        <p:nvPicPr>
          <p:cNvPr id="16" name="Graphique 5">
            <a:extLst>
              <a:ext uri="{FF2B5EF4-FFF2-40B4-BE49-F238E27FC236}">
                <a16:creationId xmlns:a16="http://schemas.microsoft.com/office/drawing/2014/main" id="{00171F44-D7CB-4A8C-BFD0-AD02251A5DC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220072" y="1914277"/>
            <a:ext cx="1777662" cy="1980823"/>
          </a:xfrm>
          <a:prstGeom prst="rect">
            <a:avLst/>
          </a:prstGeom>
        </p:spPr>
      </p:pic>
      <p:pic>
        <p:nvPicPr>
          <p:cNvPr id="21" name="Graphique 6">
            <a:extLst>
              <a:ext uri="{FF2B5EF4-FFF2-40B4-BE49-F238E27FC236}">
                <a16:creationId xmlns:a16="http://schemas.microsoft.com/office/drawing/2014/main" id="{33EBD795-C431-4DD6-94FA-E3734C37222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779913" y="3021023"/>
            <a:ext cx="440072" cy="459113"/>
          </a:xfrm>
          <a:prstGeom prst="rect">
            <a:avLst/>
          </a:prstGeom>
        </p:spPr>
      </p:pic>
      <p:pic>
        <p:nvPicPr>
          <p:cNvPr id="22" name="Espace réservé du contenu 5">
            <a:extLst>
              <a:ext uri="{FF2B5EF4-FFF2-40B4-BE49-F238E27FC236}">
                <a16:creationId xmlns:a16="http://schemas.microsoft.com/office/drawing/2014/main" id="{4ED0941C-EFFE-41F5-AC7C-05AD793ED80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77829" t="76023" r="3527" b="872"/>
          <a:stretch/>
        </p:blipFill>
        <p:spPr>
          <a:xfrm>
            <a:off x="2526102" y="2060848"/>
            <a:ext cx="476671" cy="490374"/>
          </a:xfrm>
          <a:prstGeom prst="rect">
            <a:avLst/>
          </a:prstGeom>
        </p:spPr>
      </p:pic>
      <p:sp>
        <p:nvSpPr>
          <p:cNvPr id="12" name="TextBox 117">
            <a:extLst>
              <a:ext uri="{FF2B5EF4-FFF2-40B4-BE49-F238E27FC236}">
                <a16:creationId xmlns:a16="http://schemas.microsoft.com/office/drawing/2014/main" id="{1249B21E-2B25-47CC-A4CB-317DA8696484}"/>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a:solidFill>
                  <a:schemeClr val="bg1"/>
                </a:solidFill>
                <a:latin typeface="Calibri" pitchFamily="34" charset="0"/>
              </a:rPr>
              <a:t>How do we measure microclimate?</a:t>
            </a:r>
          </a:p>
        </p:txBody>
      </p:sp>
    </p:spTree>
    <p:extLst>
      <p:ext uri="{BB962C8B-B14F-4D97-AF65-F5344CB8AC3E}">
        <p14:creationId xmlns:p14="http://schemas.microsoft.com/office/powerpoint/2010/main" val="744584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Espace réservé du contenu 4">
            <a:extLst>
              <a:ext uri="{FF2B5EF4-FFF2-40B4-BE49-F238E27FC236}">
                <a16:creationId xmlns:a16="http://schemas.microsoft.com/office/drawing/2014/main" id="{2F8E7858-D0B6-4340-9E3F-F5FEB69F49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8854" r="57098"/>
          <a:stretch/>
        </p:blipFill>
        <p:spPr>
          <a:xfrm>
            <a:off x="187809" y="1909858"/>
            <a:ext cx="3509706" cy="4409458"/>
          </a:xfrm>
          <a:prstGeom prst="rect">
            <a:avLst/>
          </a:prstGeom>
        </p:spPr>
      </p:pic>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830997"/>
          </a:xfrm>
          <a:prstGeom prst="rect">
            <a:avLst/>
          </a:prstGeom>
          <a:noFill/>
        </p:spPr>
        <p:txBody>
          <a:bodyPr wrap="square" rtlCol="0">
            <a:spAutoFit/>
          </a:bodyPr>
          <a:lstStyle/>
          <a:p>
            <a:r>
              <a:rPr lang="en-GB" sz="2400" b="1" dirty="0" smtClean="0">
                <a:solidFill>
                  <a:prstClr val="black"/>
                </a:solidFill>
                <a:cs typeface="Arial" pitchFamily="34" charset="0"/>
              </a:rPr>
              <a:t>A paired design of T°C time series from microclimate data loggers (HOBO) coupled with T°C time series from weather stations</a:t>
            </a:r>
            <a:endParaRPr lang="en-GB" sz="2400" b="1" dirty="0">
              <a:solidFill>
                <a:prstClr val="black"/>
              </a:solidFill>
              <a:cs typeface="Arial" pitchFamily="34" charset="0"/>
            </a:endParaRP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smtClean="0">
                <a:solidFill>
                  <a:schemeClr val="bg1"/>
                </a:solidFill>
              </a:rPr>
              <a:t>Eva </a:t>
            </a:r>
            <a:r>
              <a:rPr lang="fr-FR" sz="2000" b="1" dirty="0">
                <a:solidFill>
                  <a:schemeClr val="bg1"/>
                </a:solidFill>
              </a:rPr>
              <a:t>Gril et al. (2023)</a:t>
            </a:r>
          </a:p>
        </p:txBody>
      </p:sp>
      <p:pic>
        <p:nvPicPr>
          <p:cNvPr id="13" name="Graphique 6">
            <a:extLst>
              <a:ext uri="{FF2B5EF4-FFF2-40B4-BE49-F238E27FC236}">
                <a16:creationId xmlns:a16="http://schemas.microsoft.com/office/drawing/2014/main" id="{33EBD795-C431-4DD6-94FA-E3734C3722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658064" y="1911049"/>
            <a:ext cx="2298312" cy="2397754"/>
          </a:xfrm>
          <a:prstGeom prst="rect">
            <a:avLst/>
          </a:prstGeom>
        </p:spPr>
      </p:pic>
      <p:pic>
        <p:nvPicPr>
          <p:cNvPr id="18" name="Espace réservé du contenu 5">
            <a:extLst>
              <a:ext uri="{FF2B5EF4-FFF2-40B4-BE49-F238E27FC236}">
                <a16:creationId xmlns:a16="http://schemas.microsoft.com/office/drawing/2014/main" id="{4ED0941C-EFFE-41F5-AC7C-05AD793ED80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79020" t="76023" r="5504" b="872"/>
          <a:stretch/>
        </p:blipFill>
        <p:spPr>
          <a:xfrm>
            <a:off x="3707904" y="1910344"/>
            <a:ext cx="1939772" cy="2402154"/>
          </a:xfrm>
          <a:prstGeom prst="rect">
            <a:avLst/>
          </a:prstGeom>
        </p:spPr>
      </p:pic>
      <p:pic>
        <p:nvPicPr>
          <p:cNvPr id="20" name="Espace réservé du contenu 5">
            <a:extLst>
              <a:ext uri="{FF2B5EF4-FFF2-40B4-BE49-F238E27FC236}">
                <a16:creationId xmlns:a16="http://schemas.microsoft.com/office/drawing/2014/main" id="{F5A0ABA5-24BC-4AD0-ACDF-8BFF4D99C2C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4099" t="11713"/>
          <a:stretch/>
        </p:blipFill>
        <p:spPr>
          <a:xfrm>
            <a:off x="3705190" y="4316421"/>
            <a:ext cx="5259298" cy="2002895"/>
          </a:xfrm>
          <a:prstGeom prst="rect">
            <a:avLst/>
          </a:prstGeom>
        </p:spPr>
      </p:pic>
      <p:pic>
        <p:nvPicPr>
          <p:cNvPr id="23" name="Graphique 12">
            <a:extLst>
              <a:ext uri="{FF2B5EF4-FFF2-40B4-BE49-F238E27FC236}">
                <a16:creationId xmlns:a16="http://schemas.microsoft.com/office/drawing/2014/main" id="{7901E1C8-E8BE-4BAB-BC42-8F8C537D9674}"/>
              </a:ext>
            </a:extLst>
          </p:cNvPr>
          <p:cNvPicPr>
            <a:picLocks noChangeAspect="1"/>
          </p:cNvPicPr>
          <p:nvPr/>
        </p:nvPicPr>
        <p:blipFill rotWithShape="1">
          <a:blip r:embed="rId8">
            <a:extLst>
              <a:ext uri="{96DAC541-7B7A-43D3-8B79-37D633B846F1}">
                <asvg:svgBlip xmlns:asvg="http://schemas.microsoft.com/office/drawing/2016/SVG/main" xmlns="" r:embed="rId9"/>
              </a:ext>
            </a:extLst>
          </a:blip>
          <a:srcRect l="59741" t="70585" r="18181" b="3172"/>
          <a:stretch/>
        </p:blipFill>
        <p:spPr>
          <a:xfrm>
            <a:off x="1942662" y="1968773"/>
            <a:ext cx="583150" cy="548847"/>
          </a:xfrm>
          <a:prstGeom prst="rect">
            <a:avLst/>
          </a:prstGeom>
        </p:spPr>
      </p:pic>
      <p:pic>
        <p:nvPicPr>
          <p:cNvPr id="24" name="Image 23"/>
          <p:cNvPicPr>
            <a:picLocks noChangeAspect="1"/>
          </p:cNvPicPr>
          <p:nvPr/>
        </p:nvPicPr>
        <p:blipFill>
          <a:blip r:embed="rId10"/>
          <a:stretch>
            <a:fillRect/>
          </a:stretch>
        </p:blipFill>
        <p:spPr>
          <a:xfrm>
            <a:off x="2699792" y="4927610"/>
            <a:ext cx="788750" cy="432048"/>
          </a:xfrm>
          <a:prstGeom prst="rect">
            <a:avLst/>
          </a:prstGeom>
        </p:spPr>
      </p:pic>
      <p:cxnSp>
        <p:nvCxnSpPr>
          <p:cNvPr id="4" name="Connecteur droit avec flèche 3"/>
          <p:cNvCxnSpPr/>
          <p:nvPr/>
        </p:nvCxnSpPr>
        <p:spPr>
          <a:xfrm flipH="1">
            <a:off x="2000523" y="2551073"/>
            <a:ext cx="144015" cy="277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H="1" flipV="1">
            <a:off x="1923321" y="4279605"/>
            <a:ext cx="776471" cy="8055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17">
            <a:extLst>
              <a:ext uri="{FF2B5EF4-FFF2-40B4-BE49-F238E27FC236}">
                <a16:creationId xmlns:a16="http://schemas.microsoft.com/office/drawing/2014/main" id="{1249B21E-2B25-47CC-A4CB-317DA8696484}"/>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a:solidFill>
                  <a:schemeClr val="bg1"/>
                </a:solidFill>
                <a:latin typeface="Calibri" pitchFamily="34" charset="0"/>
              </a:rPr>
              <a:t>How do we measure microclimate?</a:t>
            </a:r>
          </a:p>
        </p:txBody>
      </p:sp>
    </p:spTree>
    <p:extLst>
      <p:ext uri="{BB962C8B-B14F-4D97-AF65-F5344CB8AC3E}">
        <p14:creationId xmlns:p14="http://schemas.microsoft.com/office/powerpoint/2010/main" val="4100811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830997"/>
          </a:xfrm>
          <a:prstGeom prst="rect">
            <a:avLst/>
          </a:prstGeom>
          <a:noFill/>
        </p:spPr>
        <p:txBody>
          <a:bodyPr wrap="square" rtlCol="0">
            <a:spAutoFit/>
          </a:bodyPr>
          <a:lstStyle/>
          <a:p>
            <a:r>
              <a:rPr lang="en-GB" sz="2400" b="1" dirty="0" smtClean="0">
                <a:solidFill>
                  <a:prstClr val="black"/>
                </a:solidFill>
                <a:cs typeface="Arial" pitchFamily="34" charset="0"/>
              </a:rPr>
              <a:t>For each data logger, we extracted the slope (b) and equilibrium (a/(1-b)) parameters of the model: T°C </a:t>
            </a:r>
            <a:r>
              <a:rPr lang="en-GB" sz="2400" dirty="0" smtClean="0">
                <a:solidFill>
                  <a:prstClr val="black"/>
                </a:solidFill>
                <a:cs typeface="Arial" pitchFamily="34" charset="0"/>
              </a:rPr>
              <a:t>micro</a:t>
            </a:r>
            <a:r>
              <a:rPr lang="en-GB" sz="2400" b="1" dirty="0" smtClean="0">
                <a:solidFill>
                  <a:prstClr val="black"/>
                </a:solidFill>
                <a:cs typeface="Arial" pitchFamily="34" charset="0"/>
              </a:rPr>
              <a:t> = a + b </a:t>
            </a:r>
            <a:r>
              <a:rPr lang="en-GB" sz="2400" b="1" dirty="0" smtClean="0">
                <a:solidFill>
                  <a:prstClr val="black"/>
                </a:solidFill>
                <a:cs typeface="Arial" pitchFamily="34" charset="0"/>
                <a:sym typeface="Symbol" panose="05050102010706020507" pitchFamily="18" charset="2"/>
              </a:rPr>
              <a:t> T°C </a:t>
            </a:r>
            <a:r>
              <a:rPr lang="en-GB" sz="2400" dirty="0" smtClean="0">
                <a:solidFill>
                  <a:prstClr val="black"/>
                </a:solidFill>
                <a:cs typeface="Arial" pitchFamily="34" charset="0"/>
                <a:sym typeface="Symbol" panose="05050102010706020507" pitchFamily="18" charset="2"/>
              </a:rPr>
              <a:t>macro</a:t>
            </a:r>
            <a:endParaRPr lang="en-GB" sz="2400" dirty="0">
              <a:solidFill>
                <a:prstClr val="black"/>
              </a:solidFill>
              <a:cs typeface="Arial" pitchFamily="34" charset="0"/>
            </a:endParaRP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Eva Gril et al. (2023) | </a:t>
            </a:r>
            <a:r>
              <a:rPr lang="fr-FR" sz="2000" b="1" dirty="0" err="1" smtClean="0">
                <a:solidFill>
                  <a:schemeClr val="bg1"/>
                </a:solidFill>
              </a:rPr>
              <a:t>LiDAR</a:t>
            </a:r>
            <a:r>
              <a:rPr lang="fr-FR" sz="2000" b="1" dirty="0" smtClean="0">
                <a:solidFill>
                  <a:schemeClr val="bg1"/>
                </a:solidFill>
              </a:rPr>
              <a:t> data: </a:t>
            </a:r>
            <a:r>
              <a:rPr lang="fr-FR" sz="2000" b="1" dirty="0">
                <a:solidFill>
                  <a:schemeClr val="bg1"/>
                </a:solidFill>
              </a:rPr>
              <a:t>ALTOA</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55" y="1914278"/>
            <a:ext cx="8776633" cy="4048660"/>
          </a:xfrm>
          <a:prstGeom prst="rect">
            <a:avLst/>
          </a:prstGeom>
        </p:spPr>
      </p:pic>
      <p:sp>
        <p:nvSpPr>
          <p:cNvPr id="9" name="TextBox 117">
            <a:extLst>
              <a:ext uri="{FF2B5EF4-FFF2-40B4-BE49-F238E27FC236}">
                <a16:creationId xmlns:a16="http://schemas.microsoft.com/office/drawing/2014/main" id="{1249B21E-2B25-47CC-A4CB-317DA8696484}"/>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smtClean="0">
                <a:solidFill>
                  <a:schemeClr val="bg1"/>
                </a:solidFill>
                <a:latin typeface="Calibri" pitchFamily="34" charset="0"/>
              </a:rPr>
              <a:t>How to model forest microclimates?</a:t>
            </a:r>
            <a:endParaRPr lang="en-GB" sz="3200" b="1" dirty="0">
              <a:solidFill>
                <a:schemeClr val="bg1"/>
              </a:solidFill>
              <a:latin typeface="Calibri" pitchFamily="34" charset="0"/>
            </a:endParaRPr>
          </a:p>
        </p:txBody>
      </p:sp>
    </p:spTree>
    <p:extLst>
      <p:ext uri="{BB962C8B-B14F-4D97-AF65-F5344CB8AC3E}">
        <p14:creationId xmlns:p14="http://schemas.microsoft.com/office/powerpoint/2010/main" val="1457037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830997"/>
          </a:xfrm>
          <a:prstGeom prst="rect">
            <a:avLst/>
          </a:prstGeom>
          <a:noFill/>
        </p:spPr>
        <p:txBody>
          <a:bodyPr wrap="square" rtlCol="0">
            <a:spAutoFit/>
          </a:bodyPr>
          <a:lstStyle/>
          <a:p>
            <a:r>
              <a:rPr lang="en-GB" sz="2400" b="1" dirty="0" smtClean="0">
                <a:solidFill>
                  <a:prstClr val="black"/>
                </a:solidFill>
                <a:cs typeface="Arial" pitchFamily="34" charset="0"/>
              </a:rPr>
              <a:t>Then we used LiDAR-derived variables describing canopy structure to predict &amp; map the log(slope) parameter at fine spatial resolution</a:t>
            </a:r>
            <a:endParaRPr lang="en-GB" sz="2400" b="1" dirty="0">
              <a:solidFill>
                <a:prstClr val="black"/>
              </a:solidFill>
              <a:cs typeface="Arial" pitchFamily="34" charset="0"/>
            </a:endParaRP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Eva Gril et al. (2023)</a:t>
            </a:r>
          </a:p>
        </p:txBody>
      </p:sp>
      <p:grpSp>
        <p:nvGrpSpPr>
          <p:cNvPr id="9" name="Groupe 8"/>
          <p:cNvGrpSpPr/>
          <p:nvPr/>
        </p:nvGrpSpPr>
        <p:grpSpPr>
          <a:xfrm>
            <a:off x="176082" y="1914277"/>
            <a:ext cx="6340134" cy="4364607"/>
            <a:chOff x="179388" y="2708919"/>
            <a:chExt cx="5256708" cy="3618767"/>
          </a:xfrm>
        </p:grpSpPr>
        <p:pic>
          <p:nvPicPr>
            <p:cNvPr id="16" name="Graphique 5">
              <a:extLst>
                <a:ext uri="{FF2B5EF4-FFF2-40B4-BE49-F238E27FC236}">
                  <a16:creationId xmlns:a16="http://schemas.microsoft.com/office/drawing/2014/main" id="{D9E400F5-0B0B-4BFE-B56C-818FB7B8CA34}"/>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24337"/>
            <a:stretch/>
          </p:blipFill>
          <p:spPr>
            <a:xfrm>
              <a:off x="179388" y="2708919"/>
              <a:ext cx="5256708" cy="3618767"/>
            </a:xfrm>
            <a:prstGeom prst="rect">
              <a:avLst/>
            </a:prstGeom>
          </p:spPr>
        </p:pic>
        <p:sp>
          <p:nvSpPr>
            <p:cNvPr id="8" name="Rectangle 7"/>
            <p:cNvSpPr/>
            <p:nvPr/>
          </p:nvSpPr>
          <p:spPr>
            <a:xfrm>
              <a:off x="1187624" y="2708919"/>
              <a:ext cx="792088" cy="432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TextBox 117">
            <a:extLst>
              <a:ext uri="{FF2B5EF4-FFF2-40B4-BE49-F238E27FC236}">
                <a16:creationId xmlns:a16="http://schemas.microsoft.com/office/drawing/2014/main" id="{1249B21E-2B25-47CC-A4CB-317DA8696484}"/>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smtClean="0">
                <a:solidFill>
                  <a:schemeClr val="bg1"/>
                </a:solidFill>
                <a:latin typeface="Calibri" pitchFamily="34" charset="0"/>
              </a:rPr>
              <a:t>How to model forest microclimates?</a:t>
            </a:r>
            <a:endParaRPr lang="en-GB" sz="3200" b="1" dirty="0">
              <a:solidFill>
                <a:schemeClr val="bg1"/>
              </a:solidFill>
              <a:latin typeface="Calibri" pitchFamily="34" charset="0"/>
            </a:endParaRPr>
          </a:p>
        </p:txBody>
      </p:sp>
    </p:spTree>
    <p:extLst>
      <p:ext uri="{BB962C8B-B14F-4D97-AF65-F5344CB8AC3E}">
        <p14:creationId xmlns:p14="http://schemas.microsoft.com/office/powerpoint/2010/main" val="19490734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en-GB" sz="2400" b="1" dirty="0" smtClean="0">
                <a:solidFill>
                  <a:prstClr val="black"/>
                </a:solidFill>
                <a:cs typeface="Arial" pitchFamily="34" charset="0"/>
              </a:rPr>
              <a:t>Three variables to capture the buffering effect of the canopy!</a:t>
            </a:r>
            <a:endParaRPr lang="en-GB" sz="2400" dirty="0">
              <a:solidFill>
                <a:prstClr val="black"/>
              </a:solidFill>
              <a:cs typeface="Arial" pitchFamily="34" charset="0"/>
            </a:endParaRP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Eva Gril et al. (2023)</a:t>
            </a:r>
          </a:p>
        </p:txBody>
      </p:sp>
      <p:pic>
        <p:nvPicPr>
          <p:cNvPr id="9" name="Image 8">
            <a:extLst>
              <a:ext uri="{FF2B5EF4-FFF2-40B4-BE49-F238E27FC236}">
                <a16:creationId xmlns:a16="http://schemas.microsoft.com/office/drawing/2014/main" id="{03E72FFA-12B5-48F9-955E-F66022BD3B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7484"/>
          <a:stretch/>
        </p:blipFill>
        <p:spPr>
          <a:xfrm>
            <a:off x="187855" y="1544946"/>
            <a:ext cx="3685518" cy="4785100"/>
          </a:xfrm>
          <a:prstGeom prst="rect">
            <a:avLst/>
          </a:prstGeom>
        </p:spPr>
      </p:pic>
      <p:pic>
        <p:nvPicPr>
          <p:cNvPr id="10" name="Image 9">
            <a:extLst>
              <a:ext uri="{FF2B5EF4-FFF2-40B4-BE49-F238E27FC236}">
                <a16:creationId xmlns:a16="http://schemas.microsoft.com/office/drawing/2014/main" id="{C6644F0F-BC29-4376-A362-F587746053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517"/>
          <a:stretch/>
        </p:blipFill>
        <p:spPr>
          <a:xfrm>
            <a:off x="3984136" y="1544946"/>
            <a:ext cx="2209767" cy="4785101"/>
          </a:xfrm>
          <a:prstGeom prst="rect">
            <a:avLst/>
          </a:prstGeom>
        </p:spPr>
      </p:pic>
      <p:grpSp>
        <p:nvGrpSpPr>
          <p:cNvPr id="12" name="Groupe 11"/>
          <p:cNvGrpSpPr/>
          <p:nvPr/>
        </p:nvGrpSpPr>
        <p:grpSpPr>
          <a:xfrm>
            <a:off x="6383977" y="1730481"/>
            <a:ext cx="1990352" cy="4536504"/>
            <a:chOff x="6231573" y="1772816"/>
            <a:chExt cx="1990352" cy="4536504"/>
          </a:xfrm>
        </p:grpSpPr>
        <p:pic>
          <p:nvPicPr>
            <p:cNvPr id="13" name="Image 12">
              <a:extLst>
                <a:ext uri="{FF2B5EF4-FFF2-40B4-BE49-F238E27FC236}">
                  <a16:creationId xmlns:a16="http://schemas.microsoft.com/office/drawing/2014/main" id="{58C7222C-9412-42B9-B064-D85BE65BBD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12" t="6721" r="65573" b="47348"/>
            <a:stretch/>
          </p:blipFill>
          <p:spPr>
            <a:xfrm>
              <a:off x="6444208" y="1772816"/>
              <a:ext cx="1730568" cy="1584176"/>
            </a:xfrm>
            <a:prstGeom prst="rect">
              <a:avLst/>
            </a:prstGeom>
          </p:spPr>
        </p:pic>
        <p:pic>
          <p:nvPicPr>
            <p:cNvPr id="14" name="Image 13">
              <a:extLst>
                <a:ext uri="{FF2B5EF4-FFF2-40B4-BE49-F238E27FC236}">
                  <a16:creationId xmlns:a16="http://schemas.microsoft.com/office/drawing/2014/main" id="{58C7222C-9412-42B9-B064-D85BE65BBD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927" t="6263" r="33444" b="47348"/>
            <a:stretch/>
          </p:blipFill>
          <p:spPr>
            <a:xfrm>
              <a:off x="6493735" y="3309427"/>
              <a:ext cx="1678665" cy="1599946"/>
            </a:xfrm>
            <a:prstGeom prst="rect">
              <a:avLst/>
            </a:prstGeom>
          </p:spPr>
        </p:pic>
        <p:pic>
          <p:nvPicPr>
            <p:cNvPr id="15" name="Image 14">
              <a:extLst>
                <a:ext uri="{FF2B5EF4-FFF2-40B4-BE49-F238E27FC236}">
                  <a16:creationId xmlns:a16="http://schemas.microsoft.com/office/drawing/2014/main" id="{58C7222C-9412-42B9-B064-D85BE65BBD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239" t="6119" r="287" b="51654"/>
            <a:stretch/>
          </p:blipFill>
          <p:spPr>
            <a:xfrm>
              <a:off x="6493734" y="4852928"/>
              <a:ext cx="1728191" cy="1456392"/>
            </a:xfrm>
            <a:prstGeom prst="rect">
              <a:avLst/>
            </a:prstGeom>
          </p:spPr>
        </p:pic>
        <p:pic>
          <p:nvPicPr>
            <p:cNvPr id="16" name="Image 15">
              <a:extLst>
                <a:ext uri="{FF2B5EF4-FFF2-40B4-BE49-F238E27FC236}">
                  <a16:creationId xmlns:a16="http://schemas.microsoft.com/office/drawing/2014/main" id="{58C7222C-9412-42B9-B064-D85BE65BBD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8" t="12151" r="95808" b="66971"/>
            <a:stretch/>
          </p:blipFill>
          <p:spPr>
            <a:xfrm>
              <a:off x="6231573" y="2005504"/>
              <a:ext cx="216024" cy="720080"/>
            </a:xfrm>
            <a:prstGeom prst="rect">
              <a:avLst/>
            </a:prstGeom>
          </p:spPr>
        </p:pic>
        <p:pic>
          <p:nvPicPr>
            <p:cNvPr id="18" name="Image 17">
              <a:extLst>
                <a:ext uri="{FF2B5EF4-FFF2-40B4-BE49-F238E27FC236}">
                  <a16:creationId xmlns:a16="http://schemas.microsoft.com/office/drawing/2014/main" id="{58C7222C-9412-42B9-B064-D85BE65BBD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8" t="12151" r="95808" b="66971"/>
            <a:stretch/>
          </p:blipFill>
          <p:spPr>
            <a:xfrm>
              <a:off x="6231573" y="3531488"/>
              <a:ext cx="216024" cy="720080"/>
            </a:xfrm>
            <a:prstGeom prst="rect">
              <a:avLst/>
            </a:prstGeom>
          </p:spPr>
        </p:pic>
        <p:pic>
          <p:nvPicPr>
            <p:cNvPr id="20" name="Image 19">
              <a:extLst>
                <a:ext uri="{FF2B5EF4-FFF2-40B4-BE49-F238E27FC236}">
                  <a16:creationId xmlns:a16="http://schemas.microsoft.com/office/drawing/2014/main" id="{58C7222C-9412-42B9-B064-D85BE65BBD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8" t="12151" r="95808" b="66971"/>
            <a:stretch/>
          </p:blipFill>
          <p:spPr>
            <a:xfrm>
              <a:off x="6231573" y="5085184"/>
              <a:ext cx="216024" cy="720080"/>
            </a:xfrm>
            <a:prstGeom prst="rect">
              <a:avLst/>
            </a:prstGeom>
          </p:spPr>
        </p:pic>
      </p:grpSp>
      <p:sp>
        <p:nvSpPr>
          <p:cNvPr id="21" name="TextBox 117">
            <a:extLst>
              <a:ext uri="{FF2B5EF4-FFF2-40B4-BE49-F238E27FC236}">
                <a16:creationId xmlns:a16="http://schemas.microsoft.com/office/drawing/2014/main" id="{1249B21E-2B25-47CC-A4CB-317DA8696484}"/>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smtClean="0">
                <a:solidFill>
                  <a:schemeClr val="bg1"/>
                </a:solidFill>
                <a:latin typeface="Calibri" pitchFamily="34" charset="0"/>
              </a:rPr>
              <a:t>How to model forest microclimates?</a:t>
            </a:r>
            <a:endParaRPr lang="en-GB" sz="3200" b="1" dirty="0">
              <a:solidFill>
                <a:schemeClr val="bg1"/>
              </a:solidFill>
              <a:latin typeface="Calibri" pitchFamily="34" charset="0"/>
            </a:endParaRPr>
          </a:p>
        </p:txBody>
      </p:sp>
    </p:spTree>
    <p:extLst>
      <p:ext uri="{BB962C8B-B14F-4D97-AF65-F5344CB8AC3E}">
        <p14:creationId xmlns:p14="http://schemas.microsoft.com/office/powerpoint/2010/main" val="24929121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en-GB" sz="2400" b="1" dirty="0" smtClean="0">
                <a:solidFill>
                  <a:prstClr val="black"/>
                </a:solidFill>
                <a:cs typeface="Arial" pitchFamily="34" charset="0"/>
              </a:rPr>
              <a:t>Defining the optimal radius to capture the buffering effect</a:t>
            </a:r>
            <a:endParaRPr lang="en-GB" sz="2400" dirty="0">
              <a:solidFill>
                <a:prstClr val="black"/>
              </a:solidFill>
              <a:cs typeface="Arial" pitchFamily="34" charset="0"/>
            </a:endParaRP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Eva Gril et al. (2023)</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54" y="1542587"/>
            <a:ext cx="6285954" cy="4787460"/>
          </a:xfrm>
          <a:prstGeom prst="rect">
            <a:avLst/>
          </a:prstGeom>
        </p:spPr>
      </p:pic>
      <p:pic>
        <p:nvPicPr>
          <p:cNvPr id="9" name="Image 8">
            <a:extLst>
              <a:ext uri="{FF2B5EF4-FFF2-40B4-BE49-F238E27FC236}">
                <a16:creationId xmlns:a16="http://schemas.microsoft.com/office/drawing/2014/main" id="{C6644F0F-BC29-4376-A362-F587746053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739" t="65005" r="17740" b="8821"/>
          <a:stretch/>
        </p:blipFill>
        <p:spPr>
          <a:xfrm>
            <a:off x="1619672" y="4437112"/>
            <a:ext cx="959727" cy="1100847"/>
          </a:xfrm>
          <a:prstGeom prst="rect">
            <a:avLst/>
          </a:prstGeom>
        </p:spPr>
      </p:pic>
      <p:cxnSp>
        <p:nvCxnSpPr>
          <p:cNvPr id="6" name="Connecteur droit avec flèche 5"/>
          <p:cNvCxnSpPr/>
          <p:nvPr/>
        </p:nvCxnSpPr>
        <p:spPr>
          <a:xfrm>
            <a:off x="2100917" y="5517232"/>
            <a:ext cx="0" cy="360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117">
            <a:extLst>
              <a:ext uri="{FF2B5EF4-FFF2-40B4-BE49-F238E27FC236}">
                <a16:creationId xmlns:a16="http://schemas.microsoft.com/office/drawing/2014/main" id="{1249B21E-2B25-47CC-A4CB-317DA8696484}"/>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smtClean="0">
                <a:solidFill>
                  <a:schemeClr val="bg1"/>
                </a:solidFill>
                <a:latin typeface="Calibri" pitchFamily="34" charset="0"/>
              </a:rPr>
              <a:t>How to model forest microclimates?</a:t>
            </a:r>
            <a:endParaRPr lang="en-GB" sz="3200" b="1" dirty="0">
              <a:solidFill>
                <a:schemeClr val="bg1"/>
              </a:solidFill>
              <a:latin typeface="Calibri" pitchFamily="34" charset="0"/>
            </a:endParaRPr>
          </a:p>
        </p:txBody>
      </p:sp>
    </p:spTree>
    <p:extLst>
      <p:ext uri="{BB962C8B-B14F-4D97-AF65-F5344CB8AC3E}">
        <p14:creationId xmlns:p14="http://schemas.microsoft.com/office/powerpoint/2010/main" val="24067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en-GB" sz="2400" b="1" dirty="0" smtClean="0">
                <a:solidFill>
                  <a:prstClr val="black"/>
                </a:solidFill>
                <a:cs typeface="Arial" pitchFamily="34" charset="0"/>
              </a:rPr>
              <a:t>Mapping the log(slope) parameter at 10-m resolution</a:t>
            </a:r>
            <a:endParaRPr lang="en-GB" sz="2400" dirty="0">
              <a:solidFill>
                <a:prstClr val="black"/>
              </a:solidFill>
              <a:cs typeface="Arial" pitchFamily="34" charset="0"/>
            </a:endParaRP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Eva Gril et al. (2023)</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54" y="1540009"/>
            <a:ext cx="7470473" cy="4790037"/>
          </a:xfrm>
          <a:prstGeom prst="rect">
            <a:avLst/>
          </a:prstGeom>
        </p:spPr>
      </p:pic>
      <p:sp>
        <p:nvSpPr>
          <p:cNvPr id="10" name="Rectangle 9"/>
          <p:cNvSpPr/>
          <p:nvPr/>
        </p:nvSpPr>
        <p:spPr>
          <a:xfrm>
            <a:off x="611560" y="1541021"/>
            <a:ext cx="360040" cy="282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v</a:t>
            </a:r>
          </a:p>
        </p:txBody>
      </p:sp>
      <p:sp>
        <p:nvSpPr>
          <p:cNvPr id="12" name="Rectangle 11"/>
          <p:cNvSpPr/>
          <p:nvPr/>
        </p:nvSpPr>
        <p:spPr>
          <a:xfrm>
            <a:off x="4391968" y="1541021"/>
            <a:ext cx="360040" cy="282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v</a:t>
            </a:r>
          </a:p>
        </p:txBody>
      </p:sp>
      <p:sp>
        <p:nvSpPr>
          <p:cNvPr id="13" name="TextBox 117">
            <a:extLst>
              <a:ext uri="{FF2B5EF4-FFF2-40B4-BE49-F238E27FC236}">
                <a16:creationId xmlns:a16="http://schemas.microsoft.com/office/drawing/2014/main" id="{1249B21E-2B25-47CC-A4CB-317DA8696484}"/>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smtClean="0">
                <a:solidFill>
                  <a:schemeClr val="bg1"/>
                </a:solidFill>
                <a:latin typeface="Calibri" pitchFamily="34" charset="0"/>
              </a:rPr>
              <a:t>How to model forest microclimates?</a:t>
            </a:r>
            <a:endParaRPr lang="en-GB" sz="3200" b="1" dirty="0">
              <a:solidFill>
                <a:schemeClr val="bg1"/>
              </a:solidFill>
              <a:latin typeface="Calibri" pitchFamily="34" charset="0"/>
            </a:endParaRPr>
          </a:p>
        </p:txBody>
      </p:sp>
    </p:spTree>
    <p:extLst>
      <p:ext uri="{BB962C8B-B14F-4D97-AF65-F5344CB8AC3E}">
        <p14:creationId xmlns:p14="http://schemas.microsoft.com/office/powerpoint/2010/main" val="707029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en-GB" sz="2400" b="1" dirty="0" smtClean="0">
                <a:solidFill>
                  <a:prstClr val="black"/>
                </a:solidFill>
                <a:cs typeface="Arial" pitchFamily="34" charset="0"/>
              </a:rPr>
              <a:t>T°C at 10-m resolution on August 14th 2021 at 5AM &amp; 3PM</a:t>
            </a:r>
            <a:endParaRPr lang="en-GB" sz="2400" dirty="0">
              <a:solidFill>
                <a:prstClr val="black"/>
              </a:solidFill>
              <a:cs typeface="Arial" pitchFamily="34" charset="0"/>
            </a:endParaRP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Eva Gril et al. (2023)</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54" y="1544945"/>
            <a:ext cx="7463475" cy="4785102"/>
          </a:xfrm>
          <a:prstGeom prst="rect">
            <a:avLst/>
          </a:prstGeom>
        </p:spPr>
      </p:pic>
      <p:sp>
        <p:nvSpPr>
          <p:cNvPr id="7" name="Rectangle 6"/>
          <p:cNvSpPr/>
          <p:nvPr/>
        </p:nvSpPr>
        <p:spPr>
          <a:xfrm>
            <a:off x="611560" y="1541021"/>
            <a:ext cx="360040" cy="282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v</a:t>
            </a:r>
          </a:p>
        </p:txBody>
      </p:sp>
      <p:sp>
        <p:nvSpPr>
          <p:cNvPr id="13" name="Rectangle 12"/>
          <p:cNvSpPr/>
          <p:nvPr/>
        </p:nvSpPr>
        <p:spPr>
          <a:xfrm>
            <a:off x="4391968" y="1541021"/>
            <a:ext cx="360040" cy="282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v</a:t>
            </a:r>
          </a:p>
        </p:txBody>
      </p:sp>
      <p:sp>
        <p:nvSpPr>
          <p:cNvPr id="14" name="TextBox 4"/>
          <p:cNvSpPr txBox="1"/>
          <p:nvPr/>
        </p:nvSpPr>
        <p:spPr>
          <a:xfrm>
            <a:off x="2519782" y="5868910"/>
            <a:ext cx="1728192" cy="461665"/>
          </a:xfrm>
          <a:prstGeom prst="rect">
            <a:avLst/>
          </a:prstGeom>
          <a:noFill/>
        </p:spPr>
        <p:txBody>
          <a:bodyPr wrap="square" rtlCol="0">
            <a:spAutoFit/>
          </a:bodyPr>
          <a:lstStyle/>
          <a:p>
            <a:pPr algn="r"/>
            <a:r>
              <a:rPr lang="fr-FR" sz="2400" dirty="0">
                <a:solidFill>
                  <a:srgbClr val="0000FF"/>
                </a:solidFill>
                <a:cs typeface="Arial" pitchFamily="34" charset="0"/>
              </a:rPr>
              <a:t>T°C = 14,3°C </a:t>
            </a:r>
          </a:p>
        </p:txBody>
      </p:sp>
      <p:pic>
        <p:nvPicPr>
          <p:cNvPr id="15" name="Graphique 12">
            <a:extLst>
              <a:ext uri="{FF2B5EF4-FFF2-40B4-BE49-F238E27FC236}">
                <a16:creationId xmlns:a16="http://schemas.microsoft.com/office/drawing/2014/main" id="{7901E1C8-E8BE-4BAB-BC42-8F8C537D9674}"/>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9741" t="70585" r="18181" b="3172"/>
          <a:stretch/>
        </p:blipFill>
        <p:spPr>
          <a:xfrm>
            <a:off x="2729457" y="4437113"/>
            <a:ext cx="1512178" cy="1423226"/>
          </a:xfrm>
          <a:prstGeom prst="rect">
            <a:avLst/>
          </a:prstGeom>
        </p:spPr>
      </p:pic>
      <p:sp>
        <p:nvSpPr>
          <p:cNvPr id="16" name="TextBox 4"/>
          <p:cNvSpPr txBox="1"/>
          <p:nvPr/>
        </p:nvSpPr>
        <p:spPr>
          <a:xfrm>
            <a:off x="6372200" y="5864620"/>
            <a:ext cx="1728192" cy="461665"/>
          </a:xfrm>
          <a:prstGeom prst="rect">
            <a:avLst/>
          </a:prstGeom>
          <a:noFill/>
        </p:spPr>
        <p:txBody>
          <a:bodyPr wrap="square" rtlCol="0">
            <a:spAutoFit/>
          </a:bodyPr>
          <a:lstStyle/>
          <a:p>
            <a:pPr algn="r"/>
            <a:r>
              <a:rPr lang="fr-FR" sz="2400" dirty="0">
                <a:solidFill>
                  <a:srgbClr val="C00000"/>
                </a:solidFill>
                <a:cs typeface="Arial" pitchFamily="34" charset="0"/>
              </a:rPr>
              <a:t>T°C = 31,8°C </a:t>
            </a:r>
          </a:p>
        </p:txBody>
      </p:sp>
      <p:pic>
        <p:nvPicPr>
          <p:cNvPr id="20" name="Graphique 12">
            <a:extLst>
              <a:ext uri="{FF2B5EF4-FFF2-40B4-BE49-F238E27FC236}">
                <a16:creationId xmlns:a16="http://schemas.microsoft.com/office/drawing/2014/main" id="{7901E1C8-E8BE-4BAB-BC42-8F8C537D9674}"/>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9741" t="70585" r="18181" b="3172"/>
          <a:stretch/>
        </p:blipFill>
        <p:spPr>
          <a:xfrm>
            <a:off x="6587801" y="4436644"/>
            <a:ext cx="1512178" cy="1423226"/>
          </a:xfrm>
          <a:prstGeom prst="rect">
            <a:avLst/>
          </a:prstGeom>
        </p:spPr>
      </p:pic>
      <p:cxnSp>
        <p:nvCxnSpPr>
          <p:cNvPr id="9" name="Connecteur droit avec flèche 8"/>
          <p:cNvCxnSpPr/>
          <p:nvPr/>
        </p:nvCxnSpPr>
        <p:spPr>
          <a:xfrm flipH="1">
            <a:off x="4391968" y="5589240"/>
            <a:ext cx="360040"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H="1">
            <a:off x="539552" y="5589240"/>
            <a:ext cx="360040" cy="0"/>
          </a:xfrm>
          <a:prstGeom prst="straightConnector1">
            <a:avLst/>
          </a:prstGeom>
          <a:ln w="12700">
            <a:solidFill>
              <a:srgbClr val="2B2BFF"/>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17">
            <a:extLst>
              <a:ext uri="{FF2B5EF4-FFF2-40B4-BE49-F238E27FC236}">
                <a16:creationId xmlns:a16="http://schemas.microsoft.com/office/drawing/2014/main" id="{1249B21E-2B25-47CC-A4CB-317DA8696484}"/>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smtClean="0">
                <a:solidFill>
                  <a:schemeClr val="bg1"/>
                </a:solidFill>
                <a:latin typeface="Calibri" pitchFamily="34" charset="0"/>
              </a:rPr>
              <a:t>How to model forest microclimates?</a:t>
            </a:r>
            <a:endParaRPr lang="en-GB" sz="3200" b="1" dirty="0">
              <a:solidFill>
                <a:schemeClr val="bg1"/>
              </a:solidFill>
              <a:latin typeface="Calibri" pitchFamily="34" charset="0"/>
            </a:endParaRPr>
          </a:p>
        </p:txBody>
      </p:sp>
    </p:spTree>
    <p:extLst>
      <p:ext uri="{BB962C8B-B14F-4D97-AF65-F5344CB8AC3E}">
        <p14:creationId xmlns:p14="http://schemas.microsoft.com/office/powerpoint/2010/main" val="978424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en-GB" sz="2400" b="1" dirty="0" smtClean="0">
                <a:solidFill>
                  <a:prstClr val="black"/>
                </a:solidFill>
                <a:cs typeface="Arial" pitchFamily="34" charset="0"/>
              </a:rPr>
              <a:t>Quality of model predictions in </a:t>
            </a:r>
            <a:r>
              <a:rPr lang="en-GB" sz="2400" b="1" dirty="0" smtClean="0">
                <a:solidFill>
                  <a:srgbClr val="006600"/>
                </a:solidFill>
                <a:cs typeface="Arial" pitchFamily="34" charset="0"/>
              </a:rPr>
              <a:t>closed-canopy</a:t>
            </a:r>
            <a:r>
              <a:rPr lang="en-GB" sz="2400" b="1" dirty="0" smtClean="0">
                <a:solidFill>
                  <a:prstClr val="black"/>
                </a:solidFill>
                <a:cs typeface="Arial" pitchFamily="34" charset="0"/>
              </a:rPr>
              <a:t> vs. </a:t>
            </a:r>
            <a:r>
              <a:rPr lang="en-GB" sz="2400" b="1" dirty="0" smtClean="0">
                <a:solidFill>
                  <a:schemeClr val="accent6"/>
                </a:solidFill>
                <a:cs typeface="Arial" pitchFamily="34" charset="0"/>
              </a:rPr>
              <a:t>open</a:t>
            </a:r>
            <a:r>
              <a:rPr lang="en-GB" sz="2400" b="1" dirty="0" smtClean="0">
                <a:solidFill>
                  <a:prstClr val="black"/>
                </a:solidFill>
                <a:cs typeface="Arial" pitchFamily="34" charset="0"/>
              </a:rPr>
              <a:t> forests</a:t>
            </a:r>
            <a:endParaRPr lang="en-GB" sz="2400" dirty="0">
              <a:solidFill>
                <a:prstClr val="black"/>
              </a:solidFill>
              <a:cs typeface="Arial" pitchFamily="34" charset="0"/>
            </a:endParaRP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Eva Gril et al. (2023)</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54" y="1544945"/>
            <a:ext cx="8019193" cy="4785101"/>
          </a:xfrm>
          <a:prstGeom prst="rect">
            <a:avLst/>
          </a:prstGeom>
        </p:spPr>
      </p:pic>
      <p:sp>
        <p:nvSpPr>
          <p:cNvPr id="8" name="TextBox 117">
            <a:extLst>
              <a:ext uri="{FF2B5EF4-FFF2-40B4-BE49-F238E27FC236}">
                <a16:creationId xmlns:a16="http://schemas.microsoft.com/office/drawing/2014/main" id="{1249B21E-2B25-47CC-A4CB-317DA8696484}"/>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smtClean="0">
                <a:solidFill>
                  <a:schemeClr val="bg1"/>
                </a:solidFill>
                <a:latin typeface="Calibri" pitchFamily="34" charset="0"/>
              </a:rPr>
              <a:t>How to model forest microclimates?</a:t>
            </a:r>
            <a:endParaRPr lang="en-GB" sz="3200" b="1" dirty="0">
              <a:solidFill>
                <a:schemeClr val="bg1"/>
              </a:solidFill>
              <a:latin typeface="Calibri" pitchFamily="34" charset="0"/>
            </a:endParaRPr>
          </a:p>
        </p:txBody>
      </p:sp>
    </p:spTree>
    <p:extLst>
      <p:ext uri="{BB962C8B-B14F-4D97-AF65-F5344CB8AC3E}">
        <p14:creationId xmlns:p14="http://schemas.microsoft.com/office/powerpoint/2010/main" val="6527640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22" name="TextBox 117"/>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a:solidFill>
                  <a:schemeClr val="bg1"/>
                </a:solidFill>
                <a:latin typeface="Calibri" pitchFamily="34" charset="0"/>
              </a:rPr>
              <a:t>What is microclimate?</a:t>
            </a: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en-GB" sz="2400" b="1" dirty="0">
                <a:solidFill>
                  <a:prstClr val="black"/>
                </a:solidFill>
                <a:cs typeface="Arial" pitchFamily="34" charset="0"/>
              </a:rPr>
              <a:t>A scaling issue?</a:t>
            </a:r>
          </a:p>
        </p:txBody>
      </p:sp>
      <p:sp>
        <p:nvSpPr>
          <p:cNvPr id="11" name="TextBox 14"/>
          <p:cNvSpPr txBox="1"/>
          <p:nvPr/>
        </p:nvSpPr>
        <p:spPr>
          <a:xfrm>
            <a:off x="1" y="6461814"/>
            <a:ext cx="9143988" cy="400110"/>
          </a:xfrm>
          <a:prstGeom prst="rect">
            <a:avLst/>
          </a:prstGeom>
          <a:noFill/>
        </p:spPr>
        <p:txBody>
          <a:bodyPr wrap="square">
            <a:spAutoFit/>
          </a:bodyPr>
          <a:lstStyle/>
          <a:p>
            <a:pPr algn="r" fontAlgn="auto">
              <a:spcBef>
                <a:spcPts val="0"/>
              </a:spcBef>
              <a:spcAft>
                <a:spcPts val="0"/>
              </a:spcAft>
              <a:defRPr/>
            </a:pPr>
            <a:r>
              <a:rPr lang="en-GB" sz="2000" b="1" dirty="0">
                <a:solidFill>
                  <a:schemeClr val="bg1"/>
                </a:solidFill>
              </a:rPr>
              <a:t>Illustration: Eva </a:t>
            </a:r>
            <a:r>
              <a:rPr lang="en-GB" sz="2000" b="1" dirty="0" err="1">
                <a:solidFill>
                  <a:schemeClr val="bg1"/>
                </a:solidFill>
              </a:rPr>
              <a:t>Gril</a:t>
            </a:r>
            <a:r>
              <a:rPr lang="en-GB" sz="2000" b="1" dirty="0">
                <a:solidFill>
                  <a:schemeClr val="bg1"/>
                </a:solidFill>
              </a:rPr>
              <a:t> | Bioclimatic map of France: Daniel Joly et al. (2010)</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54" y="1544946"/>
            <a:ext cx="7646623" cy="4785101"/>
          </a:xfrm>
          <a:prstGeom prst="rect">
            <a:avLst/>
          </a:prstGeom>
        </p:spPr>
      </p:pic>
      <p:sp>
        <p:nvSpPr>
          <p:cNvPr id="3" name="ZoneTexte 2">
            <a:extLst>
              <a:ext uri="{FF2B5EF4-FFF2-40B4-BE49-F238E27FC236}">
                <a16:creationId xmlns:a16="http://schemas.microsoft.com/office/drawing/2014/main" id="{A443E5D8-E63A-4C86-95D6-9E9461C0074A}"/>
              </a:ext>
            </a:extLst>
          </p:cNvPr>
          <p:cNvSpPr txBox="1"/>
          <p:nvPr/>
        </p:nvSpPr>
        <p:spPr>
          <a:xfrm>
            <a:off x="263960" y="3325372"/>
            <a:ext cx="1647842" cy="369332"/>
          </a:xfrm>
          <a:prstGeom prst="rect">
            <a:avLst/>
          </a:prstGeom>
          <a:solidFill>
            <a:schemeClr val="bg1"/>
          </a:solidFill>
        </p:spPr>
        <p:txBody>
          <a:bodyPr wrap="square" rtlCol="0">
            <a:spAutoFit/>
          </a:bodyPr>
          <a:lstStyle/>
          <a:p>
            <a:pPr algn="ctr"/>
            <a:r>
              <a:rPr lang="en-GB" dirty="0"/>
              <a:t>Macroclimate</a:t>
            </a:r>
          </a:p>
        </p:txBody>
      </p:sp>
      <p:sp>
        <p:nvSpPr>
          <p:cNvPr id="9" name="ZoneTexte 8">
            <a:extLst>
              <a:ext uri="{FF2B5EF4-FFF2-40B4-BE49-F238E27FC236}">
                <a16:creationId xmlns:a16="http://schemas.microsoft.com/office/drawing/2014/main" id="{8DBA30D6-B046-47DD-8EF5-1117CDF4BB33}"/>
              </a:ext>
            </a:extLst>
          </p:cNvPr>
          <p:cNvSpPr txBox="1"/>
          <p:nvPr/>
        </p:nvSpPr>
        <p:spPr>
          <a:xfrm>
            <a:off x="2802900" y="4759832"/>
            <a:ext cx="1647842" cy="369332"/>
          </a:xfrm>
          <a:prstGeom prst="rect">
            <a:avLst/>
          </a:prstGeom>
          <a:solidFill>
            <a:schemeClr val="bg1"/>
          </a:solidFill>
        </p:spPr>
        <p:txBody>
          <a:bodyPr wrap="square" rtlCol="0">
            <a:spAutoFit/>
          </a:bodyPr>
          <a:lstStyle/>
          <a:p>
            <a:pPr algn="ctr"/>
            <a:r>
              <a:rPr lang="en-GB" dirty="0" err="1"/>
              <a:t>Topoclimate</a:t>
            </a:r>
            <a:endParaRPr lang="en-GB" dirty="0"/>
          </a:p>
        </p:txBody>
      </p:sp>
      <p:sp>
        <p:nvSpPr>
          <p:cNvPr id="10" name="ZoneTexte 9">
            <a:extLst>
              <a:ext uri="{FF2B5EF4-FFF2-40B4-BE49-F238E27FC236}">
                <a16:creationId xmlns:a16="http://schemas.microsoft.com/office/drawing/2014/main" id="{72A4F8E6-B5C5-4A4F-8C43-0DD6A6EC3B4F}"/>
              </a:ext>
            </a:extLst>
          </p:cNvPr>
          <p:cNvSpPr txBox="1"/>
          <p:nvPr/>
        </p:nvSpPr>
        <p:spPr>
          <a:xfrm>
            <a:off x="5767671" y="6072416"/>
            <a:ext cx="1647842" cy="369332"/>
          </a:xfrm>
          <a:prstGeom prst="rect">
            <a:avLst/>
          </a:prstGeom>
          <a:solidFill>
            <a:schemeClr val="bg1"/>
          </a:solidFill>
        </p:spPr>
        <p:txBody>
          <a:bodyPr wrap="square" rtlCol="0">
            <a:spAutoFit/>
          </a:bodyPr>
          <a:lstStyle/>
          <a:p>
            <a:pPr algn="ctr"/>
            <a:r>
              <a:rPr lang="en-GB" dirty="0"/>
              <a:t>Microclimate</a:t>
            </a:r>
          </a:p>
        </p:txBody>
      </p:sp>
    </p:spTree>
    <p:extLst>
      <p:ext uri="{BB962C8B-B14F-4D97-AF65-F5344CB8AC3E}">
        <p14:creationId xmlns:p14="http://schemas.microsoft.com/office/powerpoint/2010/main" val="2423241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smtClean="0">
                <a:solidFill>
                  <a:schemeClr val="bg1"/>
                </a:solidFill>
              </a:rPr>
              <a:t>Eva Gril (2024)</a:t>
            </a:r>
            <a:endParaRPr lang="fr-FR" sz="2000" b="1" dirty="0">
              <a:solidFill>
                <a:schemeClr val="bg1"/>
              </a:solidFill>
            </a:endParaRPr>
          </a:p>
        </p:txBody>
      </p:sp>
      <p:sp>
        <p:nvSpPr>
          <p:cNvPr id="10" name="TextBox 117">
            <a:extLst>
              <a:ext uri="{FF2B5EF4-FFF2-40B4-BE49-F238E27FC236}">
                <a16:creationId xmlns:a16="http://schemas.microsoft.com/office/drawing/2014/main" id="{D03E546B-1F9B-46F7-88CF-9C09E8403E98}"/>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a:solidFill>
                  <a:schemeClr val="bg1"/>
                </a:solidFill>
                <a:latin typeface="Calibri" pitchFamily="34" charset="0"/>
              </a:rPr>
              <a:t>Why do we </a:t>
            </a:r>
            <a:r>
              <a:rPr lang="en-GB" sz="3200" b="1" dirty="0" smtClean="0">
                <a:solidFill>
                  <a:schemeClr val="bg1"/>
                </a:solidFill>
                <a:latin typeface="Calibri" pitchFamily="34" charset="0"/>
              </a:rPr>
              <a:t>need to account for </a:t>
            </a:r>
            <a:r>
              <a:rPr lang="en-GB" sz="3200" b="1" dirty="0">
                <a:solidFill>
                  <a:schemeClr val="bg1"/>
                </a:solidFill>
                <a:latin typeface="Calibri" pitchFamily="34" charset="0"/>
              </a:rPr>
              <a:t>microclimate?</a:t>
            </a:r>
          </a:p>
        </p:txBody>
      </p:sp>
      <p:sp>
        <p:nvSpPr>
          <p:cNvPr id="12" name="TextBox 4"/>
          <p:cNvSpPr txBox="1"/>
          <p:nvPr/>
        </p:nvSpPr>
        <p:spPr>
          <a:xfrm>
            <a:off x="185264" y="959996"/>
            <a:ext cx="8779224" cy="830997"/>
          </a:xfrm>
          <a:prstGeom prst="rect">
            <a:avLst/>
          </a:prstGeom>
          <a:noFill/>
        </p:spPr>
        <p:txBody>
          <a:bodyPr wrap="square" rtlCol="0">
            <a:spAutoFit/>
          </a:bodyPr>
          <a:lstStyle/>
          <a:p>
            <a:r>
              <a:rPr lang="en-GB" sz="2400" b="1" dirty="0" smtClean="0">
                <a:solidFill>
                  <a:prstClr val="black"/>
                </a:solidFill>
                <a:cs typeface="Arial" pitchFamily="34" charset="0"/>
              </a:rPr>
              <a:t>Generating maps of forest microclimates at fine spatiotemporal resolutions has numerous advantages and potential uses:</a:t>
            </a:r>
            <a:endParaRPr lang="en-GB" sz="2400" b="1" dirty="0">
              <a:solidFill>
                <a:prstClr val="black"/>
              </a:solidFill>
              <a:cs typeface="Arial" pitchFamily="34" charset="0"/>
            </a:endParaRPr>
          </a:p>
        </p:txBody>
      </p:sp>
      <p:sp>
        <p:nvSpPr>
          <p:cNvPr id="13" name="TextBox 4"/>
          <p:cNvSpPr txBox="1"/>
          <p:nvPr/>
        </p:nvSpPr>
        <p:spPr>
          <a:xfrm>
            <a:off x="185264" y="1914278"/>
            <a:ext cx="8779224"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prstClr val="black"/>
                </a:solidFill>
                <a:cs typeface="Arial" pitchFamily="34" charset="0"/>
              </a:rPr>
              <a:t>Improving predictions from species distribution models</a:t>
            </a:r>
          </a:p>
          <a:p>
            <a:pPr marL="342900" indent="-342900">
              <a:buFont typeface="Arial" panose="020B0604020202020204" pitchFamily="34" charset="0"/>
              <a:buChar char="•"/>
            </a:pPr>
            <a:r>
              <a:rPr lang="en-GB" sz="2400" dirty="0" smtClean="0">
                <a:solidFill>
                  <a:prstClr val="black"/>
                </a:solidFill>
                <a:cs typeface="Arial" pitchFamily="34" charset="0"/>
              </a:rPr>
              <a:t>Identifying potential micro-</a:t>
            </a:r>
            <a:r>
              <a:rPr lang="en-GB" sz="2400" dirty="0" err="1" smtClean="0">
                <a:solidFill>
                  <a:prstClr val="black"/>
                </a:solidFill>
                <a:cs typeface="Arial" pitchFamily="34" charset="0"/>
              </a:rPr>
              <a:t>refugia</a:t>
            </a:r>
            <a:r>
              <a:rPr lang="en-GB" sz="2400" dirty="0" smtClean="0">
                <a:solidFill>
                  <a:prstClr val="black"/>
                </a:solidFill>
                <a:cs typeface="Arial" pitchFamily="34" charset="0"/>
              </a:rPr>
              <a:t> harbouring stable conditions </a:t>
            </a:r>
          </a:p>
          <a:p>
            <a:pPr marL="342900" indent="-342900">
              <a:buFont typeface="Arial" panose="020B0604020202020204" pitchFamily="34" charset="0"/>
              <a:buChar char="•"/>
            </a:pPr>
            <a:r>
              <a:rPr lang="en-GB" sz="2400" dirty="0" smtClean="0">
                <a:solidFill>
                  <a:prstClr val="black"/>
                </a:solidFill>
                <a:cs typeface="Arial" pitchFamily="34" charset="0"/>
              </a:rPr>
              <a:t>Mapping thermal corridors for species migration as climate warms</a:t>
            </a:r>
          </a:p>
          <a:p>
            <a:pPr marL="342900" indent="-342900">
              <a:buFont typeface="Arial" panose="020B0604020202020204" pitchFamily="34" charset="0"/>
              <a:buChar char="•"/>
            </a:pPr>
            <a:r>
              <a:rPr lang="en-GB" sz="2400" dirty="0" smtClean="0">
                <a:solidFill>
                  <a:prstClr val="black"/>
                </a:solidFill>
                <a:cs typeface="Arial" pitchFamily="34" charset="0"/>
              </a:rPr>
              <a:t>Improving our knowledge of tree seedling establishment success</a:t>
            </a:r>
          </a:p>
          <a:p>
            <a:pPr marL="342900" indent="-342900">
              <a:buFont typeface="Arial" panose="020B0604020202020204" pitchFamily="34" charset="0"/>
              <a:buChar char="•"/>
            </a:pPr>
            <a:r>
              <a:rPr lang="en-GB" sz="2400" dirty="0" smtClean="0">
                <a:solidFill>
                  <a:prstClr val="black"/>
                </a:solidFill>
                <a:cs typeface="Arial" pitchFamily="34" charset="0"/>
              </a:rPr>
              <a:t>Anticipating microclimate changes from management practices</a:t>
            </a:r>
          </a:p>
          <a:p>
            <a:pPr marL="342900" indent="-342900">
              <a:buFont typeface="Arial" panose="020B0604020202020204" pitchFamily="34" charset="0"/>
              <a:buChar char="•"/>
            </a:pPr>
            <a:r>
              <a:rPr lang="en-GB" sz="2400" dirty="0" smtClean="0">
                <a:solidFill>
                  <a:prstClr val="black"/>
                </a:solidFill>
                <a:cs typeface="Arial" pitchFamily="34" charset="0"/>
              </a:rPr>
              <a:t>Optimizing management practices for microclimate sustainability</a:t>
            </a:r>
          </a:p>
          <a:p>
            <a:pPr marL="342900" indent="-342900">
              <a:buFont typeface="Arial" panose="020B0604020202020204" pitchFamily="34" charset="0"/>
              <a:buChar char="•"/>
            </a:pPr>
            <a:r>
              <a:rPr lang="en-GB" sz="2400" dirty="0" smtClean="0">
                <a:solidFill>
                  <a:prstClr val="black"/>
                </a:solidFill>
                <a:cs typeface="Arial" pitchFamily="34" charset="0"/>
              </a:rPr>
              <a:t>Anticipating fire risks during heatwaves and drought events</a:t>
            </a:r>
            <a:endParaRPr lang="en-GB" sz="2400" dirty="0">
              <a:solidFill>
                <a:prstClr val="black"/>
              </a:solidFill>
              <a:cs typeface="Arial" pitchFamily="34" charset="0"/>
            </a:endParaRPr>
          </a:p>
        </p:txBody>
      </p:sp>
    </p:spTree>
    <p:extLst>
      <p:ext uri="{BB962C8B-B14F-4D97-AF65-F5344CB8AC3E}">
        <p14:creationId xmlns:p14="http://schemas.microsoft.com/office/powerpoint/2010/main" val="28191382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en-GB" sz="2400" b="1" dirty="0" smtClean="0">
                <a:solidFill>
                  <a:prstClr val="black"/>
                </a:solidFill>
                <a:cs typeface="Arial" pitchFamily="34" charset="0"/>
              </a:rPr>
              <a:t>A </a:t>
            </a:r>
            <a:r>
              <a:rPr lang="en-GB" sz="2400" b="1" dirty="0" err="1" smtClean="0">
                <a:solidFill>
                  <a:prstClr val="black"/>
                </a:solidFill>
                <a:cs typeface="Arial" pitchFamily="34" charset="0"/>
              </a:rPr>
              <a:t>distorstion</a:t>
            </a:r>
            <a:r>
              <a:rPr lang="en-GB" sz="2400" b="1" dirty="0" smtClean="0">
                <a:solidFill>
                  <a:prstClr val="black"/>
                </a:solidFill>
                <a:cs typeface="Arial" pitchFamily="34" charset="0"/>
              </a:rPr>
              <a:t> of the climatic niche for understory species</a:t>
            </a:r>
            <a:endParaRPr lang="en-GB" sz="2400" b="1" dirty="0">
              <a:solidFill>
                <a:prstClr val="black"/>
              </a:solidFill>
              <a:cs typeface="Arial" pitchFamily="34" charset="0"/>
            </a:endParaRP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Jonathan Lenoir et al. (2017) | </a:t>
            </a:r>
            <a:r>
              <a:rPr lang="fr-FR" sz="2000" b="1" dirty="0" err="1">
                <a:solidFill>
                  <a:schemeClr val="bg1"/>
                </a:solidFill>
              </a:rPr>
              <a:t>Stef</a:t>
            </a:r>
            <a:r>
              <a:rPr lang="fr-FR" sz="2000" b="1" dirty="0">
                <a:solidFill>
                  <a:schemeClr val="bg1"/>
                </a:solidFill>
              </a:rPr>
              <a:t> </a:t>
            </a:r>
            <a:r>
              <a:rPr lang="fr-FR" sz="2000" b="1" dirty="0" err="1">
                <a:solidFill>
                  <a:schemeClr val="bg1"/>
                </a:solidFill>
              </a:rPr>
              <a:t>Haesen</a:t>
            </a:r>
            <a:r>
              <a:rPr lang="fr-FR" sz="2000" b="1" dirty="0">
                <a:solidFill>
                  <a:schemeClr val="bg1"/>
                </a:solidFill>
              </a:rPr>
              <a:t> et al. (2023)</a:t>
            </a:r>
          </a:p>
        </p:txBody>
      </p:sp>
      <p:sp>
        <p:nvSpPr>
          <p:cNvPr id="9" name="Rectangle 8"/>
          <p:cNvSpPr/>
          <p:nvPr/>
        </p:nvSpPr>
        <p:spPr>
          <a:xfrm>
            <a:off x="604245" y="3686425"/>
            <a:ext cx="360040" cy="368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Imag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340" y="1544946"/>
            <a:ext cx="8785100" cy="4714139"/>
          </a:xfrm>
          <a:prstGeom prst="rect">
            <a:avLst/>
          </a:prstGeom>
        </p:spPr>
      </p:pic>
      <p:sp>
        <p:nvSpPr>
          <p:cNvPr id="10" name="TextBox 117">
            <a:extLst>
              <a:ext uri="{FF2B5EF4-FFF2-40B4-BE49-F238E27FC236}">
                <a16:creationId xmlns:a16="http://schemas.microsoft.com/office/drawing/2014/main" id="{D03E546B-1F9B-46F7-88CF-9C09E8403E98}"/>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a:solidFill>
                  <a:schemeClr val="bg1"/>
                </a:solidFill>
                <a:latin typeface="Calibri" pitchFamily="34" charset="0"/>
              </a:rPr>
              <a:t>Why do we </a:t>
            </a:r>
            <a:r>
              <a:rPr lang="en-GB" sz="3200" b="1" dirty="0" smtClean="0">
                <a:solidFill>
                  <a:schemeClr val="bg1"/>
                </a:solidFill>
                <a:latin typeface="Calibri" pitchFamily="34" charset="0"/>
              </a:rPr>
              <a:t>need to account for </a:t>
            </a:r>
            <a:r>
              <a:rPr lang="en-GB" sz="3200" b="1" dirty="0">
                <a:solidFill>
                  <a:schemeClr val="bg1"/>
                </a:solidFill>
                <a:latin typeface="Calibri" pitchFamily="34" charset="0"/>
              </a:rPr>
              <a:t>microclimate?</a:t>
            </a:r>
          </a:p>
        </p:txBody>
      </p:sp>
    </p:spTree>
    <p:extLst>
      <p:ext uri="{BB962C8B-B14F-4D97-AF65-F5344CB8AC3E}">
        <p14:creationId xmlns:p14="http://schemas.microsoft.com/office/powerpoint/2010/main" val="866140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830997"/>
          </a:xfrm>
          <a:prstGeom prst="rect">
            <a:avLst/>
          </a:prstGeom>
          <a:noFill/>
        </p:spPr>
        <p:txBody>
          <a:bodyPr wrap="square" rtlCol="0">
            <a:spAutoFit/>
          </a:bodyPr>
          <a:lstStyle/>
          <a:p>
            <a:r>
              <a:rPr lang="en-GB" sz="2400" b="1" dirty="0" smtClean="0">
                <a:solidFill>
                  <a:prstClr val="black"/>
                </a:solidFill>
                <a:cs typeface="Arial" pitchFamily="34" charset="0"/>
              </a:rPr>
              <a:t>What is the fate of forest microclimates under anthropogenic climate changes with more severe and frequent climatic extremes?</a:t>
            </a:r>
            <a:endParaRPr lang="en-GB" sz="2400" dirty="0">
              <a:solidFill>
                <a:prstClr val="black"/>
              </a:solidFill>
              <a:cs typeface="Arial" pitchFamily="34" charset="0"/>
            </a:endParaRPr>
          </a:p>
        </p:txBody>
      </p:sp>
      <p:sp>
        <p:nvSpPr>
          <p:cNvPr id="8" name="TextBox 4"/>
          <p:cNvSpPr txBox="1"/>
          <p:nvPr/>
        </p:nvSpPr>
        <p:spPr>
          <a:xfrm>
            <a:off x="185264" y="1914278"/>
            <a:ext cx="8779224"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prstClr val="black"/>
                </a:solidFill>
                <a:cs typeface="Arial" pitchFamily="34" charset="0"/>
              </a:rPr>
              <a:t>Increasing risk of forest dieback induced by drought events</a:t>
            </a:r>
          </a:p>
          <a:p>
            <a:pPr marL="342900" indent="-342900">
              <a:buFont typeface="Arial" panose="020B0604020202020204" pitchFamily="34" charset="0"/>
              <a:buChar char="•"/>
            </a:pPr>
            <a:r>
              <a:rPr lang="en-GB" sz="2400" dirty="0" smtClean="0">
                <a:solidFill>
                  <a:prstClr val="black"/>
                </a:solidFill>
                <a:cs typeface="Arial" pitchFamily="34" charset="0"/>
              </a:rPr>
              <a:t>More open canopies due to more intensive forest harvesting</a:t>
            </a:r>
          </a:p>
          <a:p>
            <a:pPr marL="342900" indent="-342900">
              <a:buFont typeface="Arial" panose="020B0604020202020204" pitchFamily="34" charset="0"/>
              <a:buChar char="•"/>
            </a:pPr>
            <a:r>
              <a:rPr lang="en-GB" sz="2400" dirty="0" smtClean="0">
                <a:solidFill>
                  <a:prstClr val="black"/>
                </a:solidFill>
                <a:cs typeface="Arial" pitchFamily="34" charset="0"/>
              </a:rPr>
              <a:t>A risk to slow down the buffering capacity of tree canopies</a:t>
            </a:r>
          </a:p>
          <a:p>
            <a:pPr marL="342900" indent="-342900">
              <a:buFont typeface="Arial" panose="020B0604020202020204" pitchFamily="34" charset="0"/>
              <a:buChar char="•"/>
            </a:pPr>
            <a:r>
              <a:rPr lang="en-GB" sz="2400" dirty="0" smtClean="0">
                <a:solidFill>
                  <a:prstClr val="black"/>
                </a:solidFill>
                <a:cs typeface="Arial" pitchFamily="34" charset="0"/>
              </a:rPr>
              <a:t>Increasing risks for amplified T°C extremes in the understory</a:t>
            </a:r>
          </a:p>
          <a:p>
            <a:pPr marL="342900" indent="-342900">
              <a:buFont typeface="Arial" panose="020B0604020202020204" pitchFamily="34" charset="0"/>
              <a:buChar char="•"/>
            </a:pPr>
            <a:r>
              <a:rPr lang="en-GB" sz="2400" dirty="0" smtClean="0">
                <a:solidFill>
                  <a:prstClr val="black"/>
                </a:solidFill>
                <a:cs typeface="Arial" pitchFamily="34" charset="0"/>
              </a:rPr>
              <a:t>Higher local extinction risks for forest specialist species</a:t>
            </a:r>
            <a:endParaRPr lang="en-GB" sz="2400" dirty="0">
              <a:solidFill>
                <a:prstClr val="black"/>
              </a:solidFill>
              <a:cs typeface="Arial" pitchFamily="34" charset="0"/>
            </a:endParaRPr>
          </a:p>
        </p:txBody>
      </p:sp>
      <p:pic>
        <p:nvPicPr>
          <p:cNvPr id="3" name="Image 2"/>
          <p:cNvPicPr>
            <a:picLocks noChangeAspect="1"/>
          </p:cNvPicPr>
          <p:nvPr/>
        </p:nvPicPr>
        <p:blipFill>
          <a:blip r:embed="rId3"/>
          <a:stretch>
            <a:fillRect/>
          </a:stretch>
        </p:blipFill>
        <p:spPr>
          <a:xfrm>
            <a:off x="179387" y="3976555"/>
            <a:ext cx="5041209" cy="2353492"/>
          </a:xfrm>
          <a:prstGeom prst="rect">
            <a:avLst/>
          </a:prstGeom>
        </p:spPr>
      </p:pic>
      <p:sp>
        <p:nvSpPr>
          <p:cNvPr id="9" name="TextBox 117">
            <a:extLst>
              <a:ext uri="{FF2B5EF4-FFF2-40B4-BE49-F238E27FC236}">
                <a16:creationId xmlns:a16="http://schemas.microsoft.com/office/drawing/2014/main" id="{D03E546B-1F9B-46F7-88CF-9C09E8403E98}"/>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smtClean="0">
                <a:solidFill>
                  <a:schemeClr val="bg1"/>
                </a:solidFill>
                <a:latin typeface="Calibri" pitchFamily="34" charset="0"/>
              </a:rPr>
              <a:t>Forest microclimates &amp; climate change?</a:t>
            </a:r>
            <a:endParaRPr lang="en-GB" sz="3200" b="1" dirty="0">
              <a:solidFill>
                <a:schemeClr val="bg1"/>
              </a:solidFill>
              <a:latin typeface="Calibri" pitchFamily="34" charset="0"/>
            </a:endParaRPr>
          </a:p>
        </p:txBody>
      </p:sp>
      <p:sp>
        <p:nvSpPr>
          <p:cNvPr id="10"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Jonathan Lenoir et al. (2017</a:t>
            </a:r>
            <a:r>
              <a:rPr lang="fr-FR" sz="2000" b="1" dirty="0" smtClean="0">
                <a:solidFill>
                  <a:schemeClr val="bg1"/>
                </a:solidFill>
              </a:rPr>
              <a:t>)</a:t>
            </a:r>
            <a:endParaRPr lang="fr-FR" sz="2000" b="1" dirty="0">
              <a:solidFill>
                <a:schemeClr val="bg1"/>
              </a:solidFill>
            </a:endParaRPr>
          </a:p>
        </p:txBody>
      </p:sp>
    </p:spTree>
    <p:extLst>
      <p:ext uri="{BB962C8B-B14F-4D97-AF65-F5344CB8AC3E}">
        <p14:creationId xmlns:p14="http://schemas.microsoft.com/office/powerpoint/2010/main" val="40911082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830997"/>
          </a:xfrm>
          <a:prstGeom prst="rect">
            <a:avLst/>
          </a:prstGeom>
          <a:noFill/>
        </p:spPr>
        <p:txBody>
          <a:bodyPr wrap="square" rtlCol="0">
            <a:spAutoFit/>
          </a:bodyPr>
          <a:lstStyle/>
          <a:p>
            <a:r>
              <a:rPr lang="en-GB" sz="2400" b="1" dirty="0" smtClean="0">
                <a:solidFill>
                  <a:prstClr val="black"/>
                </a:solidFill>
                <a:cs typeface="Arial" pitchFamily="34" charset="0"/>
              </a:rPr>
              <a:t>A large transplant experiment of 12 understory plant species along combined gradients of canopy closing &amp; understory warming</a:t>
            </a:r>
            <a:endParaRPr lang="en-GB" sz="2400" dirty="0">
              <a:solidFill>
                <a:prstClr val="black"/>
              </a:solidFill>
              <a:cs typeface="Arial" pitchFamily="34" charset="0"/>
            </a:endParaRP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Pieter </a:t>
            </a:r>
            <a:r>
              <a:rPr lang="fr-FR" sz="2000" b="1" dirty="0" err="1">
                <a:solidFill>
                  <a:schemeClr val="bg1"/>
                </a:solidFill>
              </a:rPr>
              <a:t>Sanczuk</a:t>
            </a:r>
            <a:r>
              <a:rPr lang="fr-FR" sz="2000" b="1" dirty="0">
                <a:solidFill>
                  <a:schemeClr val="bg1"/>
                </a:solidFill>
              </a:rPr>
              <a:t> et al. (2023)</a:t>
            </a:r>
          </a:p>
        </p:txBody>
      </p:sp>
      <p:pic>
        <p:nvPicPr>
          <p:cNvPr id="8" name="Picture 22"/>
          <p:cNvPicPr/>
          <p:nvPr/>
        </p:nvPicPr>
        <p:blipFill>
          <a:blip r:embed="rId3" cstate="screen">
            <a:extLst>
              <a:ext uri="{28A0092B-C50C-407E-A947-70E740481C1C}">
                <a14:useLocalDpi xmlns:a14="http://schemas.microsoft.com/office/drawing/2010/main"/>
              </a:ext>
            </a:extLst>
          </a:blip>
          <a:stretch>
            <a:fillRect/>
          </a:stretch>
        </p:blipFill>
        <p:spPr>
          <a:xfrm>
            <a:off x="186533" y="1914279"/>
            <a:ext cx="5730152" cy="4415768"/>
          </a:xfrm>
          <a:prstGeom prst="rect">
            <a:avLst/>
          </a:prstGeom>
        </p:spPr>
      </p:pic>
      <p:pic>
        <p:nvPicPr>
          <p:cNvPr id="9" name="Picture 85"/>
          <p:cNvPicPr/>
          <p:nvPr/>
        </p:nvPicPr>
        <p:blipFill rotWithShape="1">
          <a:blip r:embed="rId4" cstate="screen">
            <a:extLst>
              <a:ext uri="{28A0092B-C50C-407E-A947-70E740481C1C}">
                <a14:useLocalDpi xmlns:a14="http://schemas.microsoft.com/office/drawing/2010/main"/>
              </a:ext>
            </a:extLst>
          </a:blip>
          <a:srcRect b="33956"/>
          <a:stretch/>
        </p:blipFill>
        <p:spPr bwMode="auto">
          <a:xfrm>
            <a:off x="5925153" y="3696305"/>
            <a:ext cx="3039336" cy="2252975"/>
          </a:xfrm>
          <a:prstGeom prst="rect">
            <a:avLst/>
          </a:prstGeom>
          <a:noFill/>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5153" y="2087144"/>
            <a:ext cx="3039335" cy="1477454"/>
          </a:xfrm>
          <a:prstGeom prst="rect">
            <a:avLst/>
          </a:prstGeom>
        </p:spPr>
      </p:pic>
      <p:sp>
        <p:nvSpPr>
          <p:cNvPr id="12" name="TextBox 117">
            <a:extLst>
              <a:ext uri="{FF2B5EF4-FFF2-40B4-BE49-F238E27FC236}">
                <a16:creationId xmlns:a16="http://schemas.microsoft.com/office/drawing/2014/main" id="{D03E546B-1F9B-46F7-88CF-9C09E8403E98}"/>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smtClean="0">
                <a:solidFill>
                  <a:schemeClr val="bg1"/>
                </a:solidFill>
                <a:latin typeface="Calibri" pitchFamily="34" charset="0"/>
              </a:rPr>
              <a:t>Forest microclimates &amp; climate change?</a:t>
            </a:r>
            <a:endParaRPr lang="en-GB" sz="3200" b="1" dirty="0">
              <a:solidFill>
                <a:schemeClr val="bg1"/>
              </a:solidFill>
              <a:latin typeface="Calibri" pitchFamily="34" charset="0"/>
            </a:endParaRPr>
          </a:p>
        </p:txBody>
      </p:sp>
    </p:spTree>
    <p:extLst>
      <p:ext uri="{BB962C8B-B14F-4D97-AF65-F5344CB8AC3E}">
        <p14:creationId xmlns:p14="http://schemas.microsoft.com/office/powerpoint/2010/main" val="17828152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1200329"/>
          </a:xfrm>
          <a:prstGeom prst="rect">
            <a:avLst/>
          </a:prstGeom>
          <a:noFill/>
        </p:spPr>
        <p:txBody>
          <a:bodyPr wrap="square" rtlCol="0">
            <a:spAutoFit/>
          </a:bodyPr>
          <a:lstStyle/>
          <a:p>
            <a:r>
              <a:rPr lang="en-GB" sz="2400" b="1" dirty="0" smtClean="0">
                <a:solidFill>
                  <a:prstClr val="black"/>
                </a:solidFill>
                <a:cs typeface="Arial" pitchFamily="34" charset="0"/>
              </a:rPr>
              <a:t>25997 measures of demographic parameters (survival rate, growth rate, flowering success, seed production) for 8064 transplants of 12 species to feed a demographic model of population growth rate (</a:t>
            </a:r>
            <a:r>
              <a:rPr lang="en-GB" sz="2400" b="1" dirty="0" smtClean="0">
                <a:solidFill>
                  <a:prstClr val="black"/>
                </a:solidFill>
                <a:cs typeface="Arial" pitchFamily="34" charset="0"/>
                <a:sym typeface="Symbol" panose="05050102010706020507" pitchFamily="18" charset="2"/>
              </a:rPr>
              <a:t></a:t>
            </a:r>
            <a:r>
              <a:rPr lang="en-GB" sz="2400" b="1" dirty="0" smtClean="0">
                <a:solidFill>
                  <a:prstClr val="black"/>
                </a:solidFill>
                <a:cs typeface="Arial" pitchFamily="34" charset="0"/>
              </a:rPr>
              <a:t>)</a:t>
            </a:r>
            <a:endParaRPr lang="en-GB" sz="2400" dirty="0">
              <a:solidFill>
                <a:prstClr val="black"/>
              </a:solidFill>
              <a:cs typeface="Arial" pitchFamily="34" charset="0"/>
            </a:endParaRP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Pieter </a:t>
            </a:r>
            <a:r>
              <a:rPr lang="fr-FR" sz="2000" b="1" dirty="0" err="1">
                <a:solidFill>
                  <a:schemeClr val="bg1"/>
                </a:solidFill>
              </a:rPr>
              <a:t>Sanczuk</a:t>
            </a:r>
            <a:r>
              <a:rPr lang="fr-FR" sz="2000" b="1" dirty="0">
                <a:solidFill>
                  <a:schemeClr val="bg1"/>
                </a:solidFill>
              </a:rPr>
              <a:t> et al. (2023)</a:t>
            </a:r>
          </a:p>
        </p:txBody>
      </p:sp>
      <p:pic>
        <p:nvPicPr>
          <p:cNvPr id="7" name="Picture 24"/>
          <p:cNvPicPr/>
          <p:nvPr/>
        </p:nvPicPr>
        <p:blipFill rotWithShape="1">
          <a:blip r:embed="rId3" cstate="screen">
            <a:extLst>
              <a:ext uri="{28A0092B-C50C-407E-A947-70E740481C1C}">
                <a14:useLocalDpi xmlns:a14="http://schemas.microsoft.com/office/drawing/2010/main"/>
              </a:ext>
            </a:extLst>
          </a:blip>
          <a:srcRect r="50000"/>
          <a:stretch/>
        </p:blipFill>
        <p:spPr bwMode="auto">
          <a:xfrm>
            <a:off x="187854" y="2283609"/>
            <a:ext cx="4046437" cy="4046437"/>
          </a:xfrm>
          <a:prstGeom prst="rect">
            <a:avLst/>
          </a:prstGeom>
          <a:noFill/>
          <a:ln>
            <a:noFill/>
          </a:ln>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50171" y="2789413"/>
            <a:ext cx="4046437" cy="3034828"/>
          </a:xfrm>
          <a:prstGeom prst="rect">
            <a:avLst/>
          </a:prstGeom>
        </p:spPr>
      </p:pic>
      <p:sp>
        <p:nvSpPr>
          <p:cNvPr id="9" name="TextBox 117">
            <a:extLst>
              <a:ext uri="{FF2B5EF4-FFF2-40B4-BE49-F238E27FC236}">
                <a16:creationId xmlns:a16="http://schemas.microsoft.com/office/drawing/2014/main" id="{D03E546B-1F9B-46F7-88CF-9C09E8403E98}"/>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smtClean="0">
                <a:solidFill>
                  <a:schemeClr val="bg1"/>
                </a:solidFill>
                <a:latin typeface="Calibri" pitchFamily="34" charset="0"/>
              </a:rPr>
              <a:t>Forest microclimates &amp; climate change?</a:t>
            </a:r>
            <a:endParaRPr lang="en-GB" sz="3200" b="1" dirty="0">
              <a:solidFill>
                <a:schemeClr val="bg1"/>
              </a:solidFill>
              <a:latin typeface="Calibri" pitchFamily="34" charset="0"/>
            </a:endParaRPr>
          </a:p>
        </p:txBody>
      </p:sp>
    </p:spTree>
    <p:extLst>
      <p:ext uri="{BB962C8B-B14F-4D97-AF65-F5344CB8AC3E}">
        <p14:creationId xmlns:p14="http://schemas.microsoft.com/office/powerpoint/2010/main" val="33015615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en-GB" sz="2400" b="1" dirty="0" smtClean="0">
                <a:solidFill>
                  <a:prstClr val="black"/>
                </a:solidFill>
                <a:cs typeface="Arial" pitchFamily="34" charset="0"/>
              </a:rPr>
              <a:t>Canopy density matters for the population growth rate </a:t>
            </a:r>
            <a:r>
              <a:rPr lang="fr-FR" sz="2400" b="1" dirty="0" smtClean="0">
                <a:solidFill>
                  <a:prstClr val="black"/>
                </a:solidFill>
                <a:cs typeface="Arial" pitchFamily="34" charset="0"/>
                <a:sym typeface="Symbol" panose="05050102010706020507" pitchFamily="18" charset="2"/>
              </a:rPr>
              <a:t></a:t>
            </a:r>
            <a:endParaRPr lang="fr-FR" sz="2400" dirty="0">
              <a:solidFill>
                <a:prstClr val="black"/>
              </a:solidFill>
              <a:cs typeface="Arial" pitchFamily="34" charset="0"/>
            </a:endParaRP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Pieter </a:t>
            </a:r>
            <a:r>
              <a:rPr lang="fr-FR" sz="2000" b="1" dirty="0" err="1">
                <a:solidFill>
                  <a:schemeClr val="bg1"/>
                </a:solidFill>
              </a:rPr>
              <a:t>Sanczuk</a:t>
            </a:r>
            <a:r>
              <a:rPr lang="fr-FR" sz="2000" b="1" dirty="0">
                <a:solidFill>
                  <a:schemeClr val="bg1"/>
                </a:solidFill>
              </a:rPr>
              <a:t> et al. (2023)</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13" y="1544946"/>
            <a:ext cx="3668481" cy="3676124"/>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21" y="2369991"/>
            <a:ext cx="299625" cy="2026035"/>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610" y="5229537"/>
            <a:ext cx="3100884" cy="680102"/>
          </a:xfrm>
          <a:prstGeom prst="rect">
            <a:avLst/>
          </a:prstGeom>
        </p:spPr>
      </p:pic>
      <p:sp>
        <p:nvSpPr>
          <p:cNvPr id="13" name="TextBox 4"/>
          <p:cNvSpPr txBox="1"/>
          <p:nvPr/>
        </p:nvSpPr>
        <p:spPr>
          <a:xfrm>
            <a:off x="4155961" y="1542844"/>
            <a:ext cx="4808527" cy="2308324"/>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solidFill>
                  <a:prstClr val="black"/>
                </a:solidFill>
                <a:cs typeface="Arial" pitchFamily="34" charset="0"/>
              </a:rPr>
              <a:t>A 50% reduction in canopy density may induce a 75% decrease in the population growth rate of wood anemone by 2070, under the most extreme climate warming scenario (RCP 8.5)</a:t>
            </a:r>
            <a:endParaRPr lang="en-GB" sz="2400" dirty="0">
              <a:solidFill>
                <a:prstClr val="black"/>
              </a:solidFill>
              <a:cs typeface="Arial" pitchFamily="34" charset="0"/>
            </a:endParaRPr>
          </a:p>
        </p:txBody>
      </p:sp>
      <p:sp>
        <p:nvSpPr>
          <p:cNvPr id="7" name="Rectangle 6"/>
          <p:cNvSpPr/>
          <p:nvPr/>
        </p:nvSpPr>
        <p:spPr>
          <a:xfrm>
            <a:off x="4155961" y="3989285"/>
            <a:ext cx="4808527" cy="1938992"/>
          </a:xfrm>
          <a:prstGeom prst="rect">
            <a:avLst/>
          </a:prstGeom>
        </p:spPr>
        <p:txBody>
          <a:bodyPr wrap="square">
            <a:spAutoFit/>
          </a:bodyPr>
          <a:lstStyle/>
          <a:p>
            <a:pPr marL="342900" indent="-342900">
              <a:buFont typeface="Arial" panose="020B0604020202020204" pitchFamily="34" charset="0"/>
              <a:buChar char="•"/>
            </a:pPr>
            <a:r>
              <a:rPr lang="en-GB" sz="2400" dirty="0" smtClean="0">
                <a:solidFill>
                  <a:prstClr val="black"/>
                </a:solidFill>
                <a:cs typeface="Arial" pitchFamily="34" charset="0"/>
              </a:rPr>
              <a:t>By contrast, a 50% increase in canopy density can mitigate up to 92% of the negative impacts of climate warming under the most extreme scenario (RCP 8.5)</a:t>
            </a:r>
            <a:endParaRPr lang="en-GB" sz="2400" dirty="0">
              <a:solidFill>
                <a:prstClr val="black"/>
              </a:solidFill>
              <a:cs typeface="Arial" pitchFamily="34" charset="0"/>
            </a:endParaRPr>
          </a:p>
        </p:txBody>
      </p:sp>
      <p:sp>
        <p:nvSpPr>
          <p:cNvPr id="12" name="TextBox 117">
            <a:extLst>
              <a:ext uri="{FF2B5EF4-FFF2-40B4-BE49-F238E27FC236}">
                <a16:creationId xmlns:a16="http://schemas.microsoft.com/office/drawing/2014/main" id="{D03E546B-1F9B-46F7-88CF-9C09E8403E98}"/>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smtClean="0">
                <a:solidFill>
                  <a:schemeClr val="bg1"/>
                </a:solidFill>
                <a:latin typeface="Calibri" pitchFamily="34" charset="0"/>
              </a:rPr>
              <a:t>Forest microclimates &amp; climate change?</a:t>
            </a:r>
            <a:endParaRPr lang="en-GB" sz="3200" b="1" dirty="0">
              <a:solidFill>
                <a:schemeClr val="bg1"/>
              </a:solidFill>
              <a:latin typeface="Calibri" pitchFamily="34" charset="0"/>
            </a:endParaRPr>
          </a:p>
        </p:txBody>
      </p:sp>
    </p:spTree>
    <p:extLst>
      <p:ext uri="{BB962C8B-B14F-4D97-AF65-F5344CB8AC3E}">
        <p14:creationId xmlns:p14="http://schemas.microsoft.com/office/powerpoint/2010/main" val="13336703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en-GB" sz="2400" b="1" dirty="0" smtClean="0">
                <a:solidFill>
                  <a:prstClr val="black"/>
                </a:solidFill>
                <a:cs typeface="Arial" pitchFamily="34" charset="0"/>
              </a:rPr>
              <a:t>Results for  8 other species</a:t>
            </a:r>
            <a:r>
              <a:rPr lang="fr-FR" sz="2400" b="1" dirty="0" smtClean="0">
                <a:solidFill>
                  <a:prstClr val="black"/>
                </a:solidFill>
                <a:cs typeface="Arial" pitchFamily="34" charset="0"/>
              </a:rPr>
              <a:t>:</a:t>
            </a:r>
            <a:endParaRPr lang="fr-FR" sz="2400" dirty="0">
              <a:solidFill>
                <a:prstClr val="black"/>
              </a:solidFill>
              <a:cs typeface="Arial" pitchFamily="34" charset="0"/>
            </a:endParaRP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Pieter </a:t>
            </a:r>
            <a:r>
              <a:rPr lang="fr-FR" sz="2000" b="1" dirty="0" err="1">
                <a:solidFill>
                  <a:schemeClr val="bg1"/>
                </a:solidFill>
              </a:rPr>
              <a:t>Sanczuk</a:t>
            </a:r>
            <a:r>
              <a:rPr lang="fr-FR" sz="2000" b="1" dirty="0">
                <a:solidFill>
                  <a:schemeClr val="bg1"/>
                </a:solidFill>
              </a:rPr>
              <a:t> et al. (2023)</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54" y="1544946"/>
            <a:ext cx="4528161" cy="4766172"/>
          </a:xfrm>
          <a:prstGeom prst="rect">
            <a:avLst/>
          </a:prstGeom>
        </p:spPr>
      </p:pic>
      <p:sp>
        <p:nvSpPr>
          <p:cNvPr id="7" name="Rectangle 6"/>
          <p:cNvSpPr/>
          <p:nvPr/>
        </p:nvSpPr>
        <p:spPr>
          <a:xfrm>
            <a:off x="4860032" y="1540194"/>
            <a:ext cx="4104455" cy="3416320"/>
          </a:xfrm>
          <a:prstGeom prst="rect">
            <a:avLst/>
          </a:prstGeom>
        </p:spPr>
        <p:txBody>
          <a:bodyPr wrap="square">
            <a:spAutoFit/>
          </a:bodyPr>
          <a:lstStyle/>
          <a:p>
            <a:r>
              <a:rPr lang="en-GB" sz="2400" dirty="0" smtClean="0">
                <a:solidFill>
                  <a:prstClr val="black"/>
                </a:solidFill>
                <a:cs typeface="Arial" pitchFamily="34" charset="0"/>
              </a:rPr>
              <a:t>For common nettle (</a:t>
            </a:r>
            <a:r>
              <a:rPr lang="en-GB" sz="2400" i="1" dirty="0" err="1" smtClean="0">
                <a:solidFill>
                  <a:prstClr val="black"/>
                </a:solidFill>
                <a:cs typeface="Arial" pitchFamily="34" charset="0"/>
              </a:rPr>
              <a:t>Urtica</a:t>
            </a:r>
            <a:r>
              <a:rPr lang="en-GB" sz="2400" i="1" dirty="0" smtClean="0">
                <a:solidFill>
                  <a:prstClr val="black"/>
                </a:solidFill>
                <a:cs typeface="Arial" pitchFamily="34" charset="0"/>
              </a:rPr>
              <a:t> </a:t>
            </a:r>
            <a:r>
              <a:rPr lang="en-GB" sz="2400" i="1" dirty="0" err="1" smtClean="0">
                <a:solidFill>
                  <a:prstClr val="black"/>
                </a:solidFill>
                <a:cs typeface="Arial" pitchFamily="34" charset="0"/>
              </a:rPr>
              <a:t>dioica</a:t>
            </a:r>
            <a:r>
              <a:rPr lang="en-GB" sz="2400" dirty="0" smtClean="0">
                <a:solidFill>
                  <a:prstClr val="black"/>
                </a:solidFill>
                <a:cs typeface="Arial" pitchFamily="34" charset="0"/>
              </a:rPr>
              <a:t>), a generalist species, we found opposite trends such that a 50% reduction in canopy density can induce a 50% increase in the population growth rate of that species by 2070 under the most extreme scenario (RCP 8.5)</a:t>
            </a:r>
            <a:endParaRPr lang="en-GB" sz="2400" dirty="0">
              <a:solidFill>
                <a:prstClr val="black"/>
              </a:solidFill>
              <a:cs typeface="Arial" pitchFamily="34" charset="0"/>
            </a:endParaRPr>
          </a:p>
        </p:txBody>
      </p:sp>
      <p:sp>
        <p:nvSpPr>
          <p:cNvPr id="9" name="TextBox 117">
            <a:extLst>
              <a:ext uri="{FF2B5EF4-FFF2-40B4-BE49-F238E27FC236}">
                <a16:creationId xmlns:a16="http://schemas.microsoft.com/office/drawing/2014/main" id="{D03E546B-1F9B-46F7-88CF-9C09E8403E98}"/>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smtClean="0">
                <a:solidFill>
                  <a:schemeClr val="bg1"/>
                </a:solidFill>
                <a:latin typeface="Calibri" pitchFamily="34" charset="0"/>
              </a:rPr>
              <a:t>Forest microclimates &amp; climate change?</a:t>
            </a:r>
            <a:endParaRPr lang="en-GB" sz="3200" b="1" dirty="0">
              <a:solidFill>
                <a:schemeClr val="bg1"/>
              </a:solidFill>
              <a:latin typeface="Calibri" pitchFamily="34" charset="0"/>
            </a:endParaRPr>
          </a:p>
        </p:txBody>
      </p:sp>
    </p:spTree>
    <p:extLst>
      <p:ext uri="{BB962C8B-B14F-4D97-AF65-F5344CB8AC3E}">
        <p14:creationId xmlns:p14="http://schemas.microsoft.com/office/powerpoint/2010/main" val="8065293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22" name="TextBox 117"/>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sz="3200" b="1" dirty="0">
                <a:solidFill>
                  <a:schemeClr val="bg1"/>
                </a:solidFill>
                <a:latin typeface="Calibri" pitchFamily="34" charset="0"/>
              </a:rPr>
              <a:t>Conclusions</a:t>
            </a: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en-GB" sz="2400" b="1" dirty="0" smtClean="0">
                <a:solidFill>
                  <a:prstClr val="black"/>
                </a:solidFill>
                <a:cs typeface="Arial" pitchFamily="34" charset="0"/>
              </a:rPr>
              <a:t>We need to adapt forest management practices:</a:t>
            </a:r>
            <a:endParaRPr lang="en-GB" sz="2400" dirty="0">
              <a:solidFill>
                <a:prstClr val="black"/>
              </a:solidFill>
              <a:cs typeface="Arial" pitchFamily="34" charset="0"/>
            </a:endParaRPr>
          </a:p>
        </p:txBody>
      </p:sp>
      <p:sp>
        <p:nvSpPr>
          <p:cNvPr id="3" name="Rectangle 2"/>
          <p:cNvSpPr/>
          <p:nvPr/>
        </p:nvSpPr>
        <p:spPr>
          <a:xfrm>
            <a:off x="187854" y="1544946"/>
            <a:ext cx="8776633" cy="1569660"/>
          </a:xfrm>
          <a:prstGeom prst="rect">
            <a:avLst/>
          </a:prstGeom>
        </p:spPr>
        <p:txBody>
          <a:bodyPr wrap="square">
            <a:spAutoFit/>
          </a:bodyPr>
          <a:lstStyle/>
          <a:p>
            <a:pPr marL="342900" indent="-342900">
              <a:buFont typeface="Arial" panose="020B0604020202020204" pitchFamily="34" charset="0"/>
              <a:buChar char="•"/>
            </a:pPr>
            <a:r>
              <a:rPr lang="en-GB" sz="2400" dirty="0" smtClean="0">
                <a:solidFill>
                  <a:prstClr val="black"/>
                </a:solidFill>
                <a:cs typeface="Arial" pitchFamily="34" charset="0"/>
              </a:rPr>
              <a:t>If foresters cannot act directly to curb the climate warming trend, they can act on forest microclimates by sustaining healthy microclimatic processes in the understory through active forest management practices that favour a continuous canopy cover</a:t>
            </a:r>
            <a:endParaRPr lang="en-GB" sz="2400" dirty="0">
              <a:solidFill>
                <a:prstClr val="black"/>
              </a:solidFill>
              <a:cs typeface="Arial" pitchFamily="34" charset="0"/>
            </a:endParaRPr>
          </a:p>
        </p:txBody>
      </p:sp>
      <p:sp>
        <p:nvSpPr>
          <p:cNvPr id="5" name="Rectangle 4"/>
          <p:cNvSpPr/>
          <p:nvPr/>
        </p:nvSpPr>
        <p:spPr>
          <a:xfrm>
            <a:off x="187855" y="3237891"/>
            <a:ext cx="8776632" cy="1938992"/>
          </a:xfrm>
          <a:prstGeom prst="rect">
            <a:avLst/>
          </a:prstGeom>
        </p:spPr>
        <p:txBody>
          <a:bodyPr wrap="square">
            <a:spAutoFit/>
          </a:bodyPr>
          <a:lstStyle/>
          <a:p>
            <a:pPr marL="342900" indent="-342900">
              <a:buFont typeface="Arial" panose="020B0604020202020204" pitchFamily="34" charset="0"/>
              <a:buChar char="•"/>
            </a:pPr>
            <a:r>
              <a:rPr lang="en-GB" sz="2400" dirty="0" smtClean="0">
                <a:solidFill>
                  <a:prstClr val="black"/>
                </a:solidFill>
                <a:cs typeface="Arial" pitchFamily="34" charset="0"/>
              </a:rPr>
              <a:t>By applying continuous cover forestry principles, foresters can help maintaining the buffering capacity of the canopy and thus more stable microclimatic conditions in the understory that may increase the chances </a:t>
            </a:r>
            <a:r>
              <a:rPr lang="en-GB" sz="2400" smtClean="0">
                <a:solidFill>
                  <a:prstClr val="black"/>
                </a:solidFill>
                <a:cs typeface="Arial" pitchFamily="34" charset="0"/>
              </a:rPr>
              <a:t>of population </a:t>
            </a:r>
            <a:r>
              <a:rPr lang="en-GB" sz="2400" dirty="0" smtClean="0">
                <a:solidFill>
                  <a:prstClr val="black"/>
                </a:solidFill>
                <a:cs typeface="Arial" pitchFamily="34" charset="0"/>
              </a:rPr>
              <a:t>survival for forest specialist species under anthropogenic climate change</a:t>
            </a:r>
            <a:endParaRPr lang="en-GB" sz="2400" dirty="0">
              <a:solidFill>
                <a:prstClr val="black"/>
              </a:solidFill>
              <a:cs typeface="Arial" pitchFamily="34" charset="0"/>
            </a:endParaRPr>
          </a:p>
        </p:txBody>
      </p:sp>
    </p:spTree>
    <p:extLst>
      <p:ext uri="{BB962C8B-B14F-4D97-AF65-F5344CB8AC3E}">
        <p14:creationId xmlns:p14="http://schemas.microsoft.com/office/powerpoint/2010/main" val="11633345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Image 6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2856" t="33398" r="30782" b="37037"/>
          <a:stretch/>
        </p:blipFill>
        <p:spPr>
          <a:xfrm>
            <a:off x="0" y="1856271"/>
            <a:ext cx="9144000" cy="4529947"/>
          </a:xfrm>
          <a:prstGeom prst="rect">
            <a:avLst/>
          </a:prstGeom>
        </p:spPr>
      </p:pic>
      <p:pic>
        <p:nvPicPr>
          <p:cNvPr id="8" name="Imag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9595" y="90618"/>
            <a:ext cx="1588768" cy="982663"/>
          </a:xfrm>
          <a:prstGeom prst="rect">
            <a:avLst/>
          </a:prstGeom>
          <a:noFill/>
          <a:ln>
            <a:noFill/>
          </a:ln>
        </p:spPr>
      </p:pic>
      <p:sp>
        <p:nvSpPr>
          <p:cNvPr id="9" name="Rectangle 8"/>
          <p:cNvSpPr/>
          <p:nvPr/>
        </p:nvSpPr>
        <p:spPr>
          <a:xfrm>
            <a:off x="4895591" y="1081827"/>
            <a:ext cx="1682772" cy="707886"/>
          </a:xfrm>
          <a:prstGeom prst="rect">
            <a:avLst/>
          </a:prstGeom>
        </p:spPr>
        <p:txBody>
          <a:bodyPr wrap="square">
            <a:spAutoFit/>
          </a:bodyPr>
          <a:lstStyle/>
          <a:p>
            <a:pPr defTabSz="457200"/>
            <a:r>
              <a:rPr lang="fr-FR" sz="1000" dirty="0">
                <a:solidFill>
                  <a:prstClr val="white">
                    <a:lumMod val="50000"/>
                  </a:prstClr>
                </a:solidFill>
                <a:cs typeface="Helvetica"/>
              </a:rPr>
              <a:t>Ecologie et Dynamique </a:t>
            </a:r>
          </a:p>
          <a:p>
            <a:pPr defTabSz="457200"/>
            <a:r>
              <a:rPr lang="fr-FR" sz="1000" dirty="0">
                <a:solidFill>
                  <a:prstClr val="white">
                    <a:lumMod val="50000"/>
                  </a:prstClr>
                </a:solidFill>
                <a:cs typeface="Helvetica"/>
              </a:rPr>
              <a:t>des Systèmes Anthropisés</a:t>
            </a:r>
          </a:p>
          <a:p>
            <a:pPr defTabSz="457200"/>
            <a:r>
              <a:rPr lang="fr-FR" sz="1000" dirty="0">
                <a:solidFill>
                  <a:srgbClr val="88BE2F"/>
                </a:solidFill>
                <a:cs typeface="Helvetica" pitchFamily="34" charset="0"/>
              </a:rPr>
              <a:t>UMR 7058 CNRS-UPJV</a:t>
            </a:r>
          </a:p>
          <a:p>
            <a:pPr defTabSz="457200"/>
            <a:r>
              <a:rPr lang="fr-FR" sz="1000" dirty="0">
                <a:solidFill>
                  <a:srgbClr val="88BE2F"/>
                </a:solidFill>
                <a:cs typeface="Helvetica"/>
              </a:rPr>
              <a:t>www.u-picardie.fr/edysan</a:t>
            </a:r>
          </a:p>
        </p:txBody>
      </p:sp>
      <p:pic>
        <p:nvPicPr>
          <p:cNvPr id="10" name="Picture 2" descr="Afficher l'image d'ori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8035" y="87899"/>
            <a:ext cx="1109629" cy="1224134"/>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8"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8369" y="87897"/>
            <a:ext cx="1224136" cy="122413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e 2"/>
          <p:cNvGrpSpPr/>
          <p:nvPr/>
        </p:nvGrpSpPr>
        <p:grpSpPr>
          <a:xfrm>
            <a:off x="171778" y="3586495"/>
            <a:ext cx="8797396" cy="2002745"/>
            <a:chOff x="171778" y="2341230"/>
            <a:chExt cx="8797396" cy="2002745"/>
          </a:xfrm>
        </p:grpSpPr>
        <p:sp>
          <p:nvSpPr>
            <p:cNvPr id="30" name="Rectangle 29"/>
            <p:cNvSpPr/>
            <p:nvPr/>
          </p:nvSpPr>
          <p:spPr>
            <a:xfrm>
              <a:off x="173302" y="3578087"/>
              <a:ext cx="8794348" cy="765888"/>
            </a:xfrm>
            <a:prstGeom prst="rect">
              <a:avLst/>
            </a:prstGeom>
            <a:solidFill>
              <a:srgbClr val="88BE2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1" name="Rectangle 30"/>
            <p:cNvSpPr/>
            <p:nvPr/>
          </p:nvSpPr>
          <p:spPr>
            <a:xfrm>
              <a:off x="171778" y="2341231"/>
              <a:ext cx="8795111" cy="1200328"/>
            </a:xfrm>
            <a:prstGeom prst="rect">
              <a:avLst/>
            </a:prstGeom>
            <a:solidFill>
              <a:schemeClr val="bg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2" name="Rectangle 31"/>
            <p:cNvSpPr/>
            <p:nvPr/>
          </p:nvSpPr>
          <p:spPr>
            <a:xfrm>
              <a:off x="173302" y="3579470"/>
              <a:ext cx="8795872" cy="764505"/>
            </a:xfrm>
            <a:prstGeom prst="rect">
              <a:avLst/>
            </a:prstGeom>
          </p:spPr>
          <p:txBody>
            <a:bodyPr wrap="square">
              <a:spAutoFit/>
            </a:bodyPr>
            <a:lstStyle/>
            <a:p>
              <a:pPr algn="ctr" defTabSz="457200">
                <a:lnSpc>
                  <a:spcPct val="80000"/>
                </a:lnSpc>
                <a:spcBef>
                  <a:spcPct val="20000"/>
                </a:spcBef>
              </a:pPr>
              <a:r>
                <a:rPr lang="en-GB" sz="2400" b="1" dirty="0" smtClean="0">
                  <a:solidFill>
                    <a:prstClr val="white"/>
                  </a:solidFill>
                  <a:cs typeface="Helvetica"/>
                </a:rPr>
                <a:t>Forest in Transitions </a:t>
              </a:r>
              <a:r>
                <a:rPr lang="en-GB" sz="2400" b="1" dirty="0">
                  <a:solidFill>
                    <a:prstClr val="white"/>
                  </a:solidFill>
                  <a:cs typeface="Helvetica"/>
                </a:rPr>
                <a:t>– </a:t>
              </a:r>
              <a:r>
                <a:rPr lang="en-GB" sz="2400" b="1" dirty="0" smtClean="0">
                  <a:solidFill>
                    <a:prstClr val="white"/>
                  </a:solidFill>
                  <a:cs typeface="Helvetica"/>
                </a:rPr>
                <a:t>19/06/2024 </a:t>
              </a:r>
              <a:endParaRPr lang="en-GB" sz="2400" b="1" dirty="0">
                <a:solidFill>
                  <a:prstClr val="white"/>
                </a:solidFill>
                <a:cs typeface="Helvetica"/>
              </a:endParaRPr>
            </a:p>
            <a:p>
              <a:pPr algn="ctr" defTabSz="457200">
                <a:lnSpc>
                  <a:spcPct val="80000"/>
                </a:lnSpc>
                <a:spcBef>
                  <a:spcPct val="20000"/>
                </a:spcBef>
              </a:pPr>
              <a:r>
                <a:rPr lang="en-GB" sz="2400" b="1" dirty="0" err="1" smtClean="0">
                  <a:solidFill>
                    <a:prstClr val="white"/>
                  </a:solidFill>
                  <a:cs typeface="Helvetica"/>
                </a:rPr>
                <a:t>Université</a:t>
              </a:r>
              <a:r>
                <a:rPr lang="en-GB" sz="2400" b="1" dirty="0" smtClean="0">
                  <a:solidFill>
                    <a:prstClr val="white"/>
                  </a:solidFill>
                  <a:cs typeface="Helvetica"/>
                </a:rPr>
                <a:t> de Tours – France</a:t>
              </a:r>
              <a:endParaRPr lang="en-GB" sz="2400" b="1" dirty="0">
                <a:solidFill>
                  <a:prstClr val="white"/>
                </a:solidFill>
                <a:cs typeface="Helvetica"/>
              </a:endParaRPr>
            </a:p>
          </p:txBody>
        </p:sp>
        <p:sp>
          <p:nvSpPr>
            <p:cNvPr id="33" name="Rectangle 32"/>
            <p:cNvSpPr/>
            <p:nvPr/>
          </p:nvSpPr>
          <p:spPr>
            <a:xfrm>
              <a:off x="171778" y="2341230"/>
              <a:ext cx="8795871" cy="1200329"/>
            </a:xfrm>
            <a:prstGeom prst="rect">
              <a:avLst/>
            </a:prstGeom>
          </p:spPr>
          <p:txBody>
            <a:bodyPr wrap="square">
              <a:spAutoFit/>
            </a:bodyPr>
            <a:lstStyle/>
            <a:p>
              <a:pPr algn="ctr" defTabSz="457200"/>
              <a:r>
                <a:rPr lang="en-GB" sz="3600" b="1" dirty="0">
                  <a:solidFill>
                    <a:prstClr val="white"/>
                  </a:solidFill>
                  <a:cs typeface="Helvetica" pitchFamily="34" charset="0"/>
                </a:rPr>
                <a:t>Forest microclimates </a:t>
              </a:r>
              <a:r>
                <a:rPr lang="en-GB" sz="3600" b="1" dirty="0" smtClean="0">
                  <a:solidFill>
                    <a:prstClr val="white"/>
                  </a:solidFill>
                  <a:cs typeface="Helvetica" pitchFamily="34" charset="0"/>
                </a:rPr>
                <a:t>&amp; forest ecosystems’ adaptation </a:t>
              </a:r>
              <a:r>
                <a:rPr lang="en-GB" sz="3600" b="1" dirty="0">
                  <a:solidFill>
                    <a:prstClr val="white"/>
                  </a:solidFill>
                  <a:cs typeface="Helvetica" pitchFamily="34" charset="0"/>
                </a:rPr>
                <a:t>to </a:t>
              </a:r>
              <a:r>
                <a:rPr lang="en-GB" sz="3600" b="1" dirty="0" smtClean="0">
                  <a:solidFill>
                    <a:prstClr val="white"/>
                  </a:solidFill>
                  <a:cs typeface="Helvetica" pitchFamily="34" charset="0"/>
                </a:rPr>
                <a:t>macroclimate </a:t>
              </a:r>
              <a:r>
                <a:rPr lang="en-GB" sz="3600" b="1" dirty="0">
                  <a:solidFill>
                    <a:prstClr val="white"/>
                  </a:solidFill>
                  <a:cs typeface="Helvetica" pitchFamily="34" charset="0"/>
                </a:rPr>
                <a:t>change</a:t>
              </a:r>
            </a:p>
          </p:txBody>
        </p:sp>
      </p:grpSp>
      <p:pic>
        <p:nvPicPr>
          <p:cNvPr id="65" name="Image 64">
            <a:extLst>
              <a:ext uri="{FF2B5EF4-FFF2-40B4-BE49-F238E27FC236}">
                <a16:creationId xmlns:a16="http://schemas.microsoft.com/office/drawing/2014/main" id="{9D0E539E-6FE6-44A7-B279-09CC288F06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8924" y="1175814"/>
            <a:ext cx="1254568" cy="477585"/>
          </a:xfrm>
          <a:prstGeom prst="rect">
            <a:avLst/>
          </a:prstGeom>
        </p:spPr>
      </p:pic>
      <p:pic>
        <p:nvPicPr>
          <p:cNvPr id="66" name="Image 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778" y="1076088"/>
            <a:ext cx="957474" cy="677038"/>
          </a:xfrm>
          <a:prstGeom prst="rect">
            <a:avLst/>
          </a:prstGeom>
        </p:spPr>
      </p:pic>
      <p:sp>
        <p:nvSpPr>
          <p:cNvPr id="20" name="TextBox 14"/>
          <p:cNvSpPr txBox="1"/>
          <p:nvPr/>
        </p:nvSpPr>
        <p:spPr>
          <a:xfrm>
            <a:off x="1" y="6461814"/>
            <a:ext cx="9143988" cy="400110"/>
          </a:xfrm>
          <a:prstGeom prst="rect">
            <a:avLst/>
          </a:prstGeom>
          <a:noFill/>
        </p:spPr>
        <p:txBody>
          <a:bodyPr wrap="square">
            <a:spAutoFit/>
          </a:bodyPr>
          <a:lstStyle/>
          <a:p>
            <a:pPr algn="r" fontAlgn="auto">
              <a:spcBef>
                <a:spcPts val="0"/>
              </a:spcBef>
              <a:spcAft>
                <a:spcPts val="0"/>
              </a:spcAft>
              <a:defRPr/>
            </a:pPr>
            <a:r>
              <a:rPr lang="fr-FR" sz="2000" b="1" dirty="0" err="1"/>
              <a:t>LiDAR</a:t>
            </a:r>
            <a:r>
              <a:rPr lang="fr-FR" sz="2000" b="1" dirty="0"/>
              <a:t> data : Office National des Forêts (ONF) | Illustration : Tarek </a:t>
            </a:r>
            <a:r>
              <a:rPr lang="fr-FR" sz="2000" b="1" dirty="0" err="1"/>
              <a:t>Hattab</a:t>
            </a:r>
            <a:endParaRPr lang="fr-FR" sz="2000" b="1" dirty="0"/>
          </a:p>
        </p:txBody>
      </p:sp>
      <p:grpSp>
        <p:nvGrpSpPr>
          <p:cNvPr id="2" name="Groupe 1">
            <a:extLst>
              <a:ext uri="{FF2B5EF4-FFF2-40B4-BE49-F238E27FC236}">
                <a16:creationId xmlns:a16="http://schemas.microsoft.com/office/drawing/2014/main" id="{00224724-B763-4FEB-BB9C-EA85841E5B52}"/>
              </a:ext>
            </a:extLst>
          </p:cNvPr>
          <p:cNvGrpSpPr/>
          <p:nvPr/>
        </p:nvGrpSpPr>
        <p:grpSpPr>
          <a:xfrm>
            <a:off x="173302" y="90371"/>
            <a:ext cx="8795111" cy="886369"/>
            <a:chOff x="173302" y="90371"/>
            <a:chExt cx="8795111" cy="886369"/>
          </a:xfrm>
        </p:grpSpPr>
        <p:sp>
          <p:nvSpPr>
            <p:cNvPr id="59" name="Rectangle 58"/>
            <p:cNvSpPr/>
            <p:nvPr/>
          </p:nvSpPr>
          <p:spPr>
            <a:xfrm>
              <a:off x="173302" y="90371"/>
              <a:ext cx="8795111" cy="584775"/>
            </a:xfrm>
            <a:prstGeom prst="rect">
              <a:avLst/>
            </a:prstGeom>
          </p:spPr>
          <p:txBody>
            <a:bodyPr wrap="square">
              <a:spAutoFit/>
            </a:bodyPr>
            <a:lstStyle/>
            <a:p>
              <a:pPr defTabSz="457200"/>
              <a:r>
                <a:rPr lang="fr-FR" sz="3200" b="1" dirty="0">
                  <a:cs typeface="Helvetica" pitchFamily="34" charset="0"/>
                </a:rPr>
                <a:t>Jonathan Lenoir (CR CNRS)</a:t>
              </a:r>
            </a:p>
          </p:txBody>
        </p:sp>
        <p:sp>
          <p:nvSpPr>
            <p:cNvPr id="62" name="Rectangle 61"/>
            <p:cNvSpPr/>
            <p:nvPr/>
          </p:nvSpPr>
          <p:spPr>
            <a:xfrm>
              <a:off x="555817" y="634609"/>
              <a:ext cx="2473811" cy="319446"/>
            </a:xfrm>
            <a:prstGeom prst="rect">
              <a:avLst/>
            </a:prstGeom>
          </p:spPr>
          <p:txBody>
            <a:bodyPr wrap="square">
              <a:spAutoFit/>
            </a:bodyPr>
            <a:lstStyle/>
            <a:p>
              <a:pPr defTabSz="457200">
                <a:lnSpc>
                  <a:spcPct val="80000"/>
                </a:lnSpc>
                <a:spcBef>
                  <a:spcPct val="20000"/>
                </a:spcBef>
              </a:pPr>
              <a:r>
                <a:rPr lang="en-GB" b="1" dirty="0">
                  <a:solidFill>
                    <a:srgbClr val="5A47DC"/>
                  </a:solidFill>
                  <a:cs typeface="Helvetica"/>
                </a:rPr>
                <a:t>@</a:t>
              </a:r>
              <a:r>
                <a:rPr lang="en-GB" b="1" dirty="0" err="1">
                  <a:solidFill>
                    <a:srgbClr val="5A47DC"/>
                  </a:solidFill>
                  <a:cs typeface="Helvetica"/>
                </a:rPr>
                <a:t>jonlen@ecoevo.social</a:t>
              </a:r>
              <a:endParaRPr lang="en-GB" b="1" dirty="0">
                <a:solidFill>
                  <a:srgbClr val="5A47DC"/>
                </a:solidFill>
                <a:cs typeface="Helvetica"/>
              </a:endParaRPr>
            </a:p>
          </p:txBody>
        </p:sp>
        <p:pic>
          <p:nvPicPr>
            <p:cNvPr id="63" name="Picture 2" descr="File:Mastodon logotype (simple) new hue.svg - Wikimedia Comm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520" y="611924"/>
              <a:ext cx="364816" cy="36481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4D3CB89-E18F-4228-B3B7-DCD8B4EBC93D}"/>
                </a:ext>
              </a:extLst>
            </p:cNvPr>
            <p:cNvSpPr/>
            <p:nvPr/>
          </p:nvSpPr>
          <p:spPr>
            <a:xfrm>
              <a:off x="3246534" y="637928"/>
              <a:ext cx="1230145" cy="319446"/>
            </a:xfrm>
            <a:prstGeom prst="rect">
              <a:avLst/>
            </a:prstGeom>
          </p:spPr>
          <p:txBody>
            <a:bodyPr wrap="square">
              <a:spAutoFit/>
            </a:bodyPr>
            <a:lstStyle/>
            <a:p>
              <a:pPr algn="r" defTabSz="457200">
                <a:lnSpc>
                  <a:spcPct val="80000"/>
                </a:lnSpc>
                <a:spcBef>
                  <a:spcPct val="20000"/>
                </a:spcBef>
              </a:pPr>
              <a:r>
                <a:rPr lang="en-GB" b="1" dirty="0">
                  <a:cs typeface="Helvetica"/>
                </a:rPr>
                <a:t>@</a:t>
              </a:r>
              <a:r>
                <a:rPr lang="en-GB" b="1" dirty="0" err="1">
                  <a:cs typeface="Helvetica"/>
                </a:rPr>
                <a:t>EkoLogIt</a:t>
              </a:r>
              <a:endParaRPr lang="en-GB" b="1" dirty="0">
                <a:cs typeface="Helvetica"/>
              </a:endParaRPr>
            </a:p>
          </p:txBody>
        </p:sp>
        <p:pic>
          <p:nvPicPr>
            <p:cNvPr id="22" name="Picture 2" descr="Twitter Nouveau Logo X - Vecteurs et PSD gratuits à télécharger">
              <a:extLst>
                <a:ext uri="{FF2B5EF4-FFF2-40B4-BE49-F238E27FC236}">
                  <a16:creationId xmlns:a16="http://schemas.microsoft.com/office/drawing/2014/main" id="{E90F776B-5B3E-4775-A7DC-3BC4288FB5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91898" y="637928"/>
              <a:ext cx="316644" cy="3166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22369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22" name="TextBox 117"/>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sz="3200" b="1" dirty="0">
                <a:solidFill>
                  <a:schemeClr val="bg1"/>
                </a:solidFill>
                <a:latin typeface="Calibri" pitchFamily="34" charset="0"/>
              </a:rPr>
              <a:t>Comment mesure t-on le microclimat ?</a:t>
            </a: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fr-FR" sz="2400" b="1" dirty="0">
                <a:solidFill>
                  <a:prstClr val="black"/>
                </a:solidFill>
                <a:cs typeface="Arial" pitchFamily="34" charset="0"/>
              </a:rPr>
              <a:t>Revue de la littérature scientifique sur l’effet tampon des forêts</a:t>
            </a:r>
          </a:p>
        </p:txBody>
      </p:sp>
      <p:sp>
        <p:nvSpPr>
          <p:cNvPr id="11" name="TextBox 14"/>
          <p:cNvSpPr txBox="1"/>
          <p:nvPr/>
        </p:nvSpPr>
        <p:spPr>
          <a:xfrm>
            <a:off x="1" y="6461814"/>
            <a:ext cx="9143988" cy="400110"/>
          </a:xfrm>
          <a:prstGeom prst="rect">
            <a:avLst/>
          </a:prstGeom>
          <a:noFill/>
        </p:spPr>
        <p:txBody>
          <a:bodyPr wrap="square">
            <a:spAutoFit/>
          </a:bodyPr>
          <a:lstStyle/>
          <a:p>
            <a:pPr algn="r" fontAlgn="auto">
              <a:spcBef>
                <a:spcPts val="0"/>
              </a:spcBef>
              <a:spcAft>
                <a:spcPts val="0"/>
              </a:spcAft>
              <a:defRPr/>
            </a:pPr>
            <a:r>
              <a:rPr lang="fr-FR" sz="2000" b="1" dirty="0">
                <a:solidFill>
                  <a:schemeClr val="bg1"/>
                </a:solidFill>
              </a:rPr>
              <a:t>Pieter De Frenne et al. (2019)</a:t>
            </a:r>
          </a:p>
        </p:txBody>
      </p:sp>
      <p:sp>
        <p:nvSpPr>
          <p:cNvPr id="9" name="Rectangle 8"/>
          <p:cNvSpPr/>
          <p:nvPr/>
        </p:nvSpPr>
        <p:spPr>
          <a:xfrm>
            <a:off x="604245" y="3686425"/>
            <a:ext cx="360040" cy="368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88" y="1544946"/>
            <a:ext cx="8785100" cy="3600144"/>
          </a:xfrm>
          <a:prstGeom prst="rect">
            <a:avLst/>
          </a:prstGeom>
        </p:spPr>
      </p:pic>
      <p:sp>
        <p:nvSpPr>
          <p:cNvPr id="10" name="TextBox 4"/>
          <p:cNvSpPr txBox="1"/>
          <p:nvPr/>
        </p:nvSpPr>
        <p:spPr>
          <a:xfrm>
            <a:off x="179388" y="5268375"/>
            <a:ext cx="8785100" cy="830997"/>
          </a:xfrm>
          <a:prstGeom prst="rect">
            <a:avLst/>
          </a:prstGeom>
          <a:noFill/>
        </p:spPr>
        <p:txBody>
          <a:bodyPr wrap="square" rtlCol="0">
            <a:spAutoFit/>
          </a:bodyPr>
          <a:lstStyle/>
          <a:p>
            <a:r>
              <a:rPr lang="fr-FR" sz="2400" dirty="0">
                <a:solidFill>
                  <a:prstClr val="black"/>
                </a:solidFill>
                <a:cs typeface="Arial" pitchFamily="34" charset="0"/>
              </a:rPr>
              <a:t>Un total de 98 sites avec un dispositif apparié de 714 mesures de T°C </a:t>
            </a:r>
            <a:r>
              <a:rPr lang="fr-FR" sz="2400" b="1" dirty="0">
                <a:solidFill>
                  <a:srgbClr val="006600"/>
                </a:solidFill>
                <a:cs typeface="Arial" pitchFamily="34" charset="0"/>
              </a:rPr>
              <a:t>sous-couvert</a:t>
            </a:r>
            <a:r>
              <a:rPr lang="fr-FR" sz="2400" dirty="0">
                <a:solidFill>
                  <a:srgbClr val="006600"/>
                </a:solidFill>
                <a:cs typeface="Arial" pitchFamily="34" charset="0"/>
              </a:rPr>
              <a:t> </a:t>
            </a:r>
            <a:r>
              <a:rPr lang="fr-FR" sz="2400" dirty="0">
                <a:solidFill>
                  <a:prstClr val="black"/>
                </a:solidFill>
                <a:cs typeface="Arial" pitchFamily="34" charset="0"/>
              </a:rPr>
              <a:t>vs. </a:t>
            </a:r>
            <a:r>
              <a:rPr lang="fr-FR" sz="2400" b="1" dirty="0">
                <a:solidFill>
                  <a:schemeClr val="accent6"/>
                </a:solidFill>
                <a:cs typeface="Arial" pitchFamily="34" charset="0"/>
              </a:rPr>
              <a:t>hors-couvert</a:t>
            </a:r>
            <a:r>
              <a:rPr lang="fr-FR" sz="2400" dirty="0">
                <a:solidFill>
                  <a:prstClr val="black"/>
                </a:solidFill>
                <a:cs typeface="Arial" pitchFamily="34" charset="0"/>
              </a:rPr>
              <a:t> forestier</a:t>
            </a:r>
          </a:p>
        </p:txBody>
      </p:sp>
    </p:spTree>
    <p:extLst>
      <p:ext uri="{BB962C8B-B14F-4D97-AF65-F5344CB8AC3E}">
        <p14:creationId xmlns:p14="http://schemas.microsoft.com/office/powerpoint/2010/main" val="1586335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8" y="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en-GB" sz="2400" b="1" dirty="0">
                <a:solidFill>
                  <a:prstClr val="black"/>
                </a:solidFill>
                <a:cs typeface="Arial" pitchFamily="34" charset="0"/>
              </a:rPr>
              <a:t>Microclimate or microclimates?</a:t>
            </a:r>
          </a:p>
        </p:txBody>
      </p:sp>
      <p:sp>
        <p:nvSpPr>
          <p:cNvPr id="11" name="TextBox 14"/>
          <p:cNvSpPr txBox="1"/>
          <p:nvPr/>
        </p:nvSpPr>
        <p:spPr>
          <a:xfrm>
            <a:off x="1" y="6461814"/>
            <a:ext cx="9143988" cy="400110"/>
          </a:xfrm>
          <a:prstGeom prst="rect">
            <a:avLst/>
          </a:prstGeom>
          <a:noFill/>
        </p:spPr>
        <p:txBody>
          <a:bodyPr wrap="square">
            <a:spAutoFit/>
          </a:bodyPr>
          <a:lstStyle/>
          <a:p>
            <a:pPr algn="r" fontAlgn="auto">
              <a:spcBef>
                <a:spcPts val="0"/>
              </a:spcBef>
              <a:spcAft>
                <a:spcPts val="0"/>
              </a:spcAft>
              <a:defRPr/>
            </a:pPr>
            <a:r>
              <a:rPr lang="fr-FR" sz="2000" b="1" dirty="0">
                <a:solidFill>
                  <a:schemeClr val="bg1"/>
                </a:solidFill>
              </a:rPr>
              <a:t>Sylvain </a:t>
            </a:r>
            <a:r>
              <a:rPr lang="fr-FR" sz="2000" b="1" dirty="0" err="1">
                <a:solidFill>
                  <a:schemeClr val="bg1"/>
                </a:solidFill>
              </a:rPr>
              <a:t>Pincebourde</a:t>
            </a:r>
            <a:r>
              <a:rPr lang="fr-FR" sz="2000" b="1" dirty="0">
                <a:solidFill>
                  <a:schemeClr val="bg1"/>
                </a:solidFill>
              </a:rPr>
              <a:t> et al. (2020)</a:t>
            </a: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1736" t="1769" r="1301" b="34454"/>
          <a:stretch/>
        </p:blipFill>
        <p:spPr>
          <a:xfrm>
            <a:off x="187856" y="1544946"/>
            <a:ext cx="5990860" cy="4493145"/>
          </a:xfrm>
          <a:prstGeom prst="rect">
            <a:avLst/>
          </a:prstGeom>
        </p:spPr>
      </p:pic>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l="69110" t="96244" r="1378" b="1032"/>
          <a:stretch/>
        </p:blipFill>
        <p:spPr>
          <a:xfrm>
            <a:off x="3441081" y="6042015"/>
            <a:ext cx="2736304" cy="288032"/>
          </a:xfrm>
          <a:prstGeom prst="rect">
            <a:avLst/>
          </a:prstGeom>
        </p:spPr>
      </p:pic>
      <p:sp>
        <p:nvSpPr>
          <p:cNvPr id="9" name="TextBox 117">
            <a:extLst>
              <a:ext uri="{FF2B5EF4-FFF2-40B4-BE49-F238E27FC236}">
                <a16:creationId xmlns:a16="http://schemas.microsoft.com/office/drawing/2014/main" id="{1DCB8E73-785B-42F9-B24A-E3729E22EF91}"/>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a:solidFill>
                  <a:schemeClr val="bg1"/>
                </a:solidFill>
                <a:latin typeface="Calibri" pitchFamily="34" charset="0"/>
              </a:rPr>
              <a:t>What is microclimate?</a:t>
            </a:r>
          </a:p>
        </p:txBody>
      </p:sp>
    </p:spTree>
    <p:extLst>
      <p:ext uri="{BB962C8B-B14F-4D97-AF65-F5344CB8AC3E}">
        <p14:creationId xmlns:p14="http://schemas.microsoft.com/office/powerpoint/2010/main" val="11806099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22" name="TextBox 117"/>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sz="3200" b="1" dirty="0">
                <a:solidFill>
                  <a:schemeClr val="bg1"/>
                </a:solidFill>
                <a:latin typeface="Calibri" pitchFamily="34" charset="0"/>
              </a:rPr>
              <a:t>Comment mesure t-on le microclimat ?</a:t>
            </a: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fr-FR" sz="2400" b="1" dirty="0">
                <a:solidFill>
                  <a:prstClr val="black"/>
                </a:solidFill>
                <a:cs typeface="Arial" pitchFamily="34" charset="0"/>
              </a:rPr>
              <a:t>Résultats de la différence T°C hors-couvert moins T°C sous-couvert</a:t>
            </a:r>
          </a:p>
        </p:txBody>
      </p:sp>
      <p:sp>
        <p:nvSpPr>
          <p:cNvPr id="11" name="TextBox 14"/>
          <p:cNvSpPr txBox="1"/>
          <p:nvPr/>
        </p:nvSpPr>
        <p:spPr>
          <a:xfrm>
            <a:off x="1" y="6461814"/>
            <a:ext cx="9143988" cy="400110"/>
          </a:xfrm>
          <a:prstGeom prst="rect">
            <a:avLst/>
          </a:prstGeom>
          <a:noFill/>
        </p:spPr>
        <p:txBody>
          <a:bodyPr wrap="square">
            <a:spAutoFit/>
          </a:bodyPr>
          <a:lstStyle/>
          <a:p>
            <a:pPr algn="r" fontAlgn="auto">
              <a:spcBef>
                <a:spcPts val="0"/>
              </a:spcBef>
              <a:spcAft>
                <a:spcPts val="0"/>
              </a:spcAft>
              <a:defRPr/>
            </a:pPr>
            <a:r>
              <a:rPr lang="fr-FR" sz="2000" b="1" dirty="0">
                <a:solidFill>
                  <a:schemeClr val="bg1"/>
                </a:solidFill>
              </a:rPr>
              <a:t>Pieter De Frenne et al. (2019)</a:t>
            </a:r>
          </a:p>
        </p:txBody>
      </p:sp>
      <p:sp>
        <p:nvSpPr>
          <p:cNvPr id="9" name="Rectangle 8"/>
          <p:cNvSpPr/>
          <p:nvPr/>
        </p:nvSpPr>
        <p:spPr>
          <a:xfrm>
            <a:off x="604245" y="3686425"/>
            <a:ext cx="360040" cy="368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4"/>
          <p:cNvSpPr txBox="1"/>
          <p:nvPr/>
        </p:nvSpPr>
        <p:spPr>
          <a:xfrm>
            <a:off x="179388" y="5877272"/>
            <a:ext cx="8785100" cy="461665"/>
          </a:xfrm>
          <a:prstGeom prst="rect">
            <a:avLst/>
          </a:prstGeom>
          <a:noFill/>
        </p:spPr>
        <p:txBody>
          <a:bodyPr wrap="square" rtlCol="0">
            <a:spAutoFit/>
          </a:bodyPr>
          <a:lstStyle/>
          <a:p>
            <a:r>
              <a:rPr lang="fr-FR" sz="2400" dirty="0">
                <a:solidFill>
                  <a:prstClr val="black"/>
                </a:solidFill>
                <a:cs typeface="Arial" pitchFamily="34" charset="0"/>
              </a:rPr>
              <a:t>Un effet tampon plus prononcé en contexte tropical</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88" y="1544945"/>
            <a:ext cx="5576645" cy="420951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1382" y="1544944"/>
            <a:ext cx="2681058" cy="4209511"/>
          </a:xfrm>
          <a:prstGeom prst="rect">
            <a:avLst/>
          </a:prstGeom>
        </p:spPr>
      </p:pic>
    </p:spTree>
    <p:extLst>
      <p:ext uri="{BB962C8B-B14F-4D97-AF65-F5344CB8AC3E}">
        <p14:creationId xmlns:p14="http://schemas.microsoft.com/office/powerpoint/2010/main" val="7341207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22" name="TextBox 117"/>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sz="3200" b="1" dirty="0">
                <a:solidFill>
                  <a:schemeClr val="bg1"/>
                </a:solidFill>
                <a:latin typeface="Calibri" pitchFamily="34" charset="0"/>
              </a:rPr>
              <a:t>Comment modéliser le microclimat forestier ?</a:t>
            </a: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830997"/>
          </a:xfrm>
          <a:prstGeom prst="rect">
            <a:avLst/>
          </a:prstGeom>
          <a:noFill/>
        </p:spPr>
        <p:txBody>
          <a:bodyPr wrap="square" rtlCol="0">
            <a:spAutoFit/>
          </a:bodyPr>
          <a:lstStyle/>
          <a:p>
            <a:r>
              <a:rPr lang="fr-FR" sz="2400" b="1" dirty="0">
                <a:solidFill>
                  <a:prstClr val="black"/>
                </a:solidFill>
                <a:cs typeface="Arial" pitchFamily="34" charset="0"/>
              </a:rPr>
              <a:t>Le paramètre de pente dépend surtout des conditions structurelles du peuplement forestier (essence, hauteur, densité de couvert, etc.)</a:t>
            </a: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Eva Gril et al. (2023)</a:t>
            </a:r>
          </a:p>
        </p:txBody>
      </p:sp>
      <p:pic>
        <p:nvPicPr>
          <p:cNvPr id="3" name="Image 2"/>
          <p:cNvPicPr>
            <a:picLocks noChangeAspect="1"/>
          </p:cNvPicPr>
          <p:nvPr/>
        </p:nvPicPr>
        <p:blipFill>
          <a:blip r:embed="rId3"/>
          <a:stretch>
            <a:fillRect/>
          </a:stretch>
        </p:blipFill>
        <p:spPr>
          <a:xfrm>
            <a:off x="179388" y="1914278"/>
            <a:ext cx="8785100" cy="3408990"/>
          </a:xfrm>
          <a:prstGeom prst="rect">
            <a:avLst/>
          </a:prstGeom>
        </p:spPr>
      </p:pic>
    </p:spTree>
    <p:extLst>
      <p:ext uri="{BB962C8B-B14F-4D97-AF65-F5344CB8AC3E}">
        <p14:creationId xmlns:p14="http://schemas.microsoft.com/office/powerpoint/2010/main" val="2858881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22" name="TextBox 117"/>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sz="3200" b="1" dirty="0">
                <a:solidFill>
                  <a:schemeClr val="bg1"/>
                </a:solidFill>
                <a:latin typeface="Calibri" pitchFamily="34" charset="0"/>
              </a:rPr>
              <a:t>Comment modéliser le microclimat forestier ?</a:t>
            </a: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830997"/>
          </a:xfrm>
          <a:prstGeom prst="rect">
            <a:avLst/>
          </a:prstGeom>
          <a:noFill/>
        </p:spPr>
        <p:txBody>
          <a:bodyPr wrap="square" rtlCol="0">
            <a:spAutoFit/>
          </a:bodyPr>
          <a:lstStyle/>
          <a:p>
            <a:r>
              <a:rPr lang="fr-FR" sz="2400" b="1" dirty="0">
                <a:solidFill>
                  <a:prstClr val="black"/>
                </a:solidFill>
                <a:cs typeface="Arial" pitchFamily="34" charset="0"/>
              </a:rPr>
              <a:t>Tandis que le paramètre d’équilibre dépend surtout des conditions </a:t>
            </a:r>
            <a:r>
              <a:rPr lang="fr-FR" sz="2400" b="1" dirty="0" err="1">
                <a:solidFill>
                  <a:prstClr val="black"/>
                </a:solidFill>
                <a:cs typeface="Arial" pitchFamily="34" charset="0"/>
              </a:rPr>
              <a:t>macroclimatiques</a:t>
            </a:r>
            <a:r>
              <a:rPr lang="fr-FR" sz="2400" b="1" dirty="0">
                <a:solidFill>
                  <a:prstClr val="black"/>
                </a:solidFill>
                <a:cs typeface="Arial" pitchFamily="34" charset="0"/>
              </a:rPr>
              <a:t> générales et de la saisonnalité</a:t>
            </a: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Eva Gril et al. (2023)</a:t>
            </a:r>
          </a:p>
        </p:txBody>
      </p:sp>
      <p:pic>
        <p:nvPicPr>
          <p:cNvPr id="8" name="Espace réservé du contenu 5">
            <a:extLst>
              <a:ext uri="{FF2B5EF4-FFF2-40B4-BE49-F238E27FC236}">
                <a16:creationId xmlns:a16="http://schemas.microsoft.com/office/drawing/2014/main" id="{619476A0-E605-49F9-AA78-788F8EE8E519}"/>
              </a:ext>
            </a:extLst>
          </p:cNvPr>
          <p:cNvPicPr>
            <a:picLocks noChangeAspect="1"/>
          </p:cNvPicPr>
          <p:nvPr/>
        </p:nvPicPr>
        <p:blipFill rotWithShape="1">
          <a:blip r:embed="rId3">
            <a:extLst>
              <a:ext uri="{28A0092B-C50C-407E-A947-70E740481C1C}">
                <a14:useLocalDpi xmlns:a14="http://schemas.microsoft.com/office/drawing/2010/main"/>
              </a:ext>
            </a:extLst>
          </a:blip>
          <a:srcRect t="8280"/>
          <a:stretch/>
        </p:blipFill>
        <p:spPr>
          <a:xfrm>
            <a:off x="179387" y="1908809"/>
            <a:ext cx="6747909" cy="4421238"/>
          </a:xfrm>
          <a:prstGeom prst="rect">
            <a:avLst/>
          </a:prstGeom>
        </p:spPr>
      </p:pic>
      <p:pic>
        <p:nvPicPr>
          <p:cNvPr id="4" name="Image 3"/>
          <p:cNvPicPr>
            <a:picLocks noChangeAspect="1"/>
          </p:cNvPicPr>
          <p:nvPr/>
        </p:nvPicPr>
        <p:blipFill>
          <a:blip r:embed="rId4"/>
          <a:stretch>
            <a:fillRect/>
          </a:stretch>
        </p:blipFill>
        <p:spPr>
          <a:xfrm>
            <a:off x="899592" y="1948988"/>
            <a:ext cx="1609483" cy="463336"/>
          </a:xfrm>
          <a:prstGeom prst="rect">
            <a:avLst/>
          </a:prstGeom>
        </p:spPr>
      </p:pic>
    </p:spTree>
    <p:extLst>
      <p:ext uri="{BB962C8B-B14F-4D97-AF65-F5344CB8AC3E}">
        <p14:creationId xmlns:p14="http://schemas.microsoft.com/office/powerpoint/2010/main" val="3787377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22" name="TextBox 117"/>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sz="3200" b="1" dirty="0">
                <a:solidFill>
                  <a:schemeClr val="bg1"/>
                </a:solidFill>
                <a:latin typeface="Calibri" pitchFamily="34" charset="0"/>
              </a:rPr>
              <a:t>La question du réchauffement climatique global ?</a:t>
            </a: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830997"/>
          </a:xfrm>
          <a:prstGeom prst="rect">
            <a:avLst/>
          </a:prstGeom>
          <a:noFill/>
        </p:spPr>
        <p:txBody>
          <a:bodyPr wrap="square" rtlCol="0">
            <a:spAutoFit/>
          </a:bodyPr>
          <a:lstStyle/>
          <a:p>
            <a:r>
              <a:rPr lang="fr-FR" sz="2400" b="1" dirty="0">
                <a:solidFill>
                  <a:prstClr val="black"/>
                </a:solidFill>
                <a:cs typeface="Arial" pitchFamily="34" charset="0"/>
              </a:rPr>
              <a:t>Non ! Mais alors, est-ce que le réchauffement ressenti hors-couvert est vraiment différent et atténué sous-couvert ? Cela dépend !</a:t>
            </a: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Florian Zellweger et al. (2020)</a:t>
            </a:r>
          </a:p>
        </p:txBody>
      </p:sp>
      <p:pic>
        <p:nvPicPr>
          <p:cNvPr id="3" name="Image 2"/>
          <p:cNvPicPr>
            <a:picLocks noChangeAspect="1"/>
          </p:cNvPicPr>
          <p:nvPr/>
        </p:nvPicPr>
        <p:blipFill>
          <a:blip r:embed="rId3"/>
          <a:stretch>
            <a:fillRect/>
          </a:stretch>
        </p:blipFill>
        <p:spPr>
          <a:xfrm>
            <a:off x="179387" y="1914277"/>
            <a:ext cx="8785101" cy="2538423"/>
          </a:xfrm>
          <a:prstGeom prst="rect">
            <a:avLst/>
          </a:prstGeom>
        </p:spPr>
      </p:pic>
      <p:sp>
        <p:nvSpPr>
          <p:cNvPr id="71" name="TextBox 4"/>
          <p:cNvSpPr txBox="1"/>
          <p:nvPr/>
        </p:nvSpPr>
        <p:spPr>
          <a:xfrm>
            <a:off x="179387" y="4575984"/>
            <a:ext cx="8785100" cy="830997"/>
          </a:xfrm>
          <a:prstGeom prst="rect">
            <a:avLst/>
          </a:prstGeom>
          <a:noFill/>
        </p:spPr>
        <p:txBody>
          <a:bodyPr wrap="square" rtlCol="0">
            <a:spAutoFit/>
          </a:bodyPr>
          <a:lstStyle/>
          <a:p>
            <a:r>
              <a:rPr lang="fr-FR" sz="2400" dirty="0">
                <a:solidFill>
                  <a:prstClr val="black"/>
                </a:solidFill>
                <a:cs typeface="Arial" pitchFamily="34" charset="0"/>
              </a:rPr>
              <a:t>En cas d’</a:t>
            </a:r>
            <a:r>
              <a:rPr lang="fr-FR" sz="2400" b="1" dirty="0">
                <a:solidFill>
                  <a:prstClr val="black"/>
                </a:solidFill>
                <a:cs typeface="Arial" pitchFamily="34" charset="0"/>
              </a:rPr>
              <a:t>ouverture</a:t>
            </a:r>
            <a:r>
              <a:rPr lang="fr-FR" sz="2400" dirty="0">
                <a:solidFill>
                  <a:prstClr val="black"/>
                </a:solidFill>
                <a:cs typeface="Arial" pitchFamily="34" charset="0"/>
              </a:rPr>
              <a:t> des peuplements, le réchauffement est </a:t>
            </a:r>
            <a:r>
              <a:rPr lang="fr-FR" sz="2400" b="1" dirty="0">
                <a:solidFill>
                  <a:prstClr val="black"/>
                </a:solidFill>
                <a:cs typeface="Arial" pitchFamily="34" charset="0"/>
              </a:rPr>
              <a:t>amplifié</a:t>
            </a:r>
            <a:r>
              <a:rPr lang="fr-FR" sz="2400" dirty="0">
                <a:solidFill>
                  <a:prstClr val="black"/>
                </a:solidFill>
                <a:cs typeface="Arial" pitchFamily="34" charset="0"/>
              </a:rPr>
              <a:t> sous-couvert par rapport à la situation classique hors-couvert</a:t>
            </a:r>
          </a:p>
        </p:txBody>
      </p:sp>
      <p:sp>
        <p:nvSpPr>
          <p:cNvPr id="72" name="TextBox 4"/>
          <p:cNvSpPr txBox="1"/>
          <p:nvPr/>
        </p:nvSpPr>
        <p:spPr>
          <a:xfrm>
            <a:off x="179387" y="5530265"/>
            <a:ext cx="8785100" cy="830997"/>
          </a:xfrm>
          <a:prstGeom prst="rect">
            <a:avLst/>
          </a:prstGeom>
          <a:noFill/>
        </p:spPr>
        <p:txBody>
          <a:bodyPr wrap="square" rtlCol="0">
            <a:spAutoFit/>
          </a:bodyPr>
          <a:lstStyle/>
          <a:p>
            <a:r>
              <a:rPr lang="fr-FR" sz="2400" dirty="0">
                <a:solidFill>
                  <a:prstClr val="black"/>
                </a:solidFill>
                <a:cs typeface="Arial" pitchFamily="34" charset="0"/>
              </a:rPr>
              <a:t>En cas de </a:t>
            </a:r>
            <a:r>
              <a:rPr lang="fr-FR" sz="2400" b="1" dirty="0">
                <a:solidFill>
                  <a:prstClr val="black"/>
                </a:solidFill>
                <a:cs typeface="Arial" pitchFamily="34" charset="0"/>
              </a:rPr>
              <a:t>fermeture</a:t>
            </a:r>
            <a:r>
              <a:rPr lang="fr-FR" sz="2400" dirty="0">
                <a:solidFill>
                  <a:prstClr val="black"/>
                </a:solidFill>
                <a:cs typeface="Arial" pitchFamily="34" charset="0"/>
              </a:rPr>
              <a:t> du couvert, le réchauffement est </a:t>
            </a:r>
            <a:r>
              <a:rPr lang="fr-FR" sz="2400" b="1" dirty="0">
                <a:solidFill>
                  <a:prstClr val="black"/>
                </a:solidFill>
                <a:cs typeface="Arial" pitchFamily="34" charset="0"/>
              </a:rPr>
              <a:t>atténué</a:t>
            </a:r>
            <a:r>
              <a:rPr lang="fr-FR" sz="2400" dirty="0">
                <a:solidFill>
                  <a:prstClr val="black"/>
                </a:solidFill>
                <a:cs typeface="Arial" pitchFamily="34" charset="0"/>
              </a:rPr>
              <a:t> sous-couvert par rapport à la situation hors-couvert</a:t>
            </a:r>
          </a:p>
        </p:txBody>
      </p:sp>
    </p:spTree>
    <p:extLst>
      <p:ext uri="{BB962C8B-B14F-4D97-AF65-F5344CB8AC3E}">
        <p14:creationId xmlns:p14="http://schemas.microsoft.com/office/powerpoint/2010/main" val="2014805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22" name="TextBox 117"/>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sz="3200" b="1" dirty="0">
                <a:solidFill>
                  <a:schemeClr val="bg1"/>
                </a:solidFill>
                <a:latin typeface="Calibri" pitchFamily="34" charset="0"/>
              </a:rPr>
              <a:t>La question du réchauffement climatique global ?</a:t>
            </a: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830997"/>
          </a:xfrm>
          <a:prstGeom prst="rect">
            <a:avLst/>
          </a:prstGeom>
          <a:noFill/>
        </p:spPr>
        <p:txBody>
          <a:bodyPr wrap="square" rtlCol="0">
            <a:spAutoFit/>
          </a:bodyPr>
          <a:lstStyle/>
          <a:p>
            <a:r>
              <a:rPr lang="fr-FR" sz="2400" b="1" dirty="0">
                <a:solidFill>
                  <a:prstClr val="black"/>
                </a:solidFill>
                <a:cs typeface="Arial" pitchFamily="34" charset="0"/>
              </a:rPr>
              <a:t>Par conséquent, les communautés végétales de nos sous-bois changent mais en réponse aux changements microclimatiques !</a:t>
            </a:r>
          </a:p>
        </p:txBody>
      </p:sp>
      <p:sp>
        <p:nvSpPr>
          <p:cNvPr id="11" name="TextBox 14"/>
          <p:cNvSpPr txBox="1"/>
          <p:nvPr/>
        </p:nvSpPr>
        <p:spPr>
          <a:xfrm>
            <a:off x="1" y="6461814"/>
            <a:ext cx="9143988" cy="400110"/>
          </a:xfrm>
          <a:prstGeom prst="rect">
            <a:avLst/>
          </a:prstGeom>
          <a:noFill/>
        </p:spPr>
        <p:txBody>
          <a:bodyPr wrap="square">
            <a:spAutoFit/>
          </a:bodyPr>
          <a:lstStyle/>
          <a:p>
            <a:pPr algn="r">
              <a:defRPr/>
            </a:pPr>
            <a:r>
              <a:rPr lang="fr-FR" sz="2000" b="1" dirty="0">
                <a:solidFill>
                  <a:schemeClr val="bg1"/>
                </a:solidFill>
              </a:rPr>
              <a:t>Florian Zellweger et al. (2020)</a:t>
            </a:r>
          </a:p>
        </p:txBody>
      </p:sp>
      <p:pic>
        <p:nvPicPr>
          <p:cNvPr id="10" name="Espace réservé du contenu 6"/>
          <p:cNvPicPr>
            <a:picLocks noChangeAspect="1"/>
          </p:cNvPicPr>
          <p:nvPr/>
        </p:nvPicPr>
        <p:blipFill rotWithShape="1">
          <a:blip r:embed="rId3">
            <a:extLst>
              <a:ext uri="{28A0092B-C50C-407E-A947-70E740481C1C}">
                <a14:useLocalDpi xmlns:a14="http://schemas.microsoft.com/office/drawing/2010/main" val="0"/>
              </a:ext>
            </a:extLst>
          </a:blip>
          <a:srcRect t="6493"/>
          <a:stretch/>
        </p:blipFill>
        <p:spPr>
          <a:xfrm>
            <a:off x="173909" y="1914278"/>
            <a:ext cx="7350419" cy="4403604"/>
          </a:xfrm>
          <a:prstGeom prst="rect">
            <a:avLst/>
          </a:prstGeom>
        </p:spPr>
      </p:pic>
    </p:spTree>
    <p:extLst>
      <p:ext uri="{BB962C8B-B14F-4D97-AF65-F5344CB8AC3E}">
        <p14:creationId xmlns:p14="http://schemas.microsoft.com/office/powerpoint/2010/main" val="3918737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4"/>
          <p:cNvSpPr txBox="1"/>
          <p:nvPr/>
        </p:nvSpPr>
        <p:spPr>
          <a:xfrm>
            <a:off x="1" y="6461814"/>
            <a:ext cx="9143988" cy="400110"/>
          </a:xfrm>
          <a:prstGeom prst="rect">
            <a:avLst/>
          </a:prstGeom>
          <a:noFill/>
        </p:spPr>
        <p:txBody>
          <a:bodyPr wrap="square">
            <a:spAutoFit/>
          </a:bodyPr>
          <a:lstStyle/>
          <a:p>
            <a:pPr algn="r" fontAlgn="auto">
              <a:spcBef>
                <a:spcPts val="0"/>
              </a:spcBef>
              <a:spcAft>
                <a:spcPts val="0"/>
              </a:spcAft>
              <a:defRPr/>
            </a:pPr>
            <a:r>
              <a:rPr lang="fr-FR" sz="2000" b="1" dirty="0">
                <a:solidFill>
                  <a:schemeClr val="bg1"/>
                </a:solidFill>
              </a:rPr>
              <a:t>Sylvain </a:t>
            </a:r>
            <a:r>
              <a:rPr lang="fr-FR" sz="2000" b="1" dirty="0" err="1">
                <a:solidFill>
                  <a:schemeClr val="bg1"/>
                </a:solidFill>
              </a:rPr>
              <a:t>Pincebourde</a:t>
            </a:r>
            <a:r>
              <a:rPr lang="fr-FR" sz="2000" b="1" dirty="0">
                <a:solidFill>
                  <a:schemeClr val="bg1"/>
                </a:solidFill>
              </a:rPr>
              <a:t> et al. (2020)</a:t>
            </a:r>
          </a:p>
        </p:txBody>
      </p:sp>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l="3873" t="65483" r="4485" b="3756"/>
          <a:stretch/>
        </p:blipFill>
        <p:spPr>
          <a:xfrm>
            <a:off x="187855" y="1544948"/>
            <a:ext cx="8776633" cy="3362448"/>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69110" t="96244" r="1378" b="1032"/>
          <a:stretch/>
        </p:blipFill>
        <p:spPr>
          <a:xfrm>
            <a:off x="6228184" y="4915863"/>
            <a:ext cx="2736304" cy="288032"/>
          </a:xfrm>
          <a:prstGeom prst="rect">
            <a:avLst/>
          </a:prstGeom>
        </p:spPr>
      </p:pic>
      <p:sp>
        <p:nvSpPr>
          <p:cNvPr id="10" name="TextBox 4">
            <a:extLst>
              <a:ext uri="{FF2B5EF4-FFF2-40B4-BE49-F238E27FC236}">
                <a16:creationId xmlns:a16="http://schemas.microsoft.com/office/drawing/2014/main" id="{AC851D96-9C86-4871-AB78-FBE2D7BD098A}"/>
              </a:ext>
            </a:extLst>
          </p:cNvPr>
          <p:cNvSpPr txBox="1"/>
          <p:nvPr/>
        </p:nvSpPr>
        <p:spPr>
          <a:xfrm>
            <a:off x="185264" y="959996"/>
            <a:ext cx="8779224" cy="461665"/>
          </a:xfrm>
          <a:prstGeom prst="rect">
            <a:avLst/>
          </a:prstGeom>
          <a:noFill/>
        </p:spPr>
        <p:txBody>
          <a:bodyPr wrap="square" rtlCol="0">
            <a:spAutoFit/>
          </a:bodyPr>
          <a:lstStyle/>
          <a:p>
            <a:r>
              <a:rPr lang="en-GB" sz="2400" b="1" dirty="0">
                <a:solidFill>
                  <a:prstClr val="black"/>
                </a:solidFill>
                <a:cs typeface="Arial" pitchFamily="34" charset="0"/>
              </a:rPr>
              <a:t>Microclimate or microclimates?</a:t>
            </a:r>
          </a:p>
        </p:txBody>
      </p:sp>
      <p:sp>
        <p:nvSpPr>
          <p:cNvPr id="12" name="TextBox 117">
            <a:extLst>
              <a:ext uri="{FF2B5EF4-FFF2-40B4-BE49-F238E27FC236}">
                <a16:creationId xmlns:a16="http://schemas.microsoft.com/office/drawing/2014/main" id="{EB2535DC-9BF7-481C-926E-C9086566D4B5}"/>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a:solidFill>
                  <a:schemeClr val="bg1"/>
                </a:solidFill>
                <a:latin typeface="Calibri" pitchFamily="34" charset="0"/>
              </a:rPr>
              <a:t>What is microclimate?</a:t>
            </a:r>
          </a:p>
        </p:txBody>
      </p:sp>
    </p:spTree>
    <p:extLst>
      <p:ext uri="{BB962C8B-B14F-4D97-AF65-F5344CB8AC3E}">
        <p14:creationId xmlns:p14="http://schemas.microsoft.com/office/powerpoint/2010/main" val="603315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en-GB" sz="2400" b="1" dirty="0">
                <a:solidFill>
                  <a:prstClr val="black"/>
                </a:solidFill>
                <a:cs typeface="Arial" pitchFamily="34" charset="0"/>
              </a:rPr>
              <a:t>What are the main determinants of microclimates?</a:t>
            </a:r>
          </a:p>
        </p:txBody>
      </p:sp>
      <p:sp>
        <p:nvSpPr>
          <p:cNvPr id="11" name="TextBox 14"/>
          <p:cNvSpPr txBox="1"/>
          <p:nvPr/>
        </p:nvSpPr>
        <p:spPr>
          <a:xfrm>
            <a:off x="1" y="6461814"/>
            <a:ext cx="9143988" cy="400110"/>
          </a:xfrm>
          <a:prstGeom prst="rect">
            <a:avLst/>
          </a:prstGeom>
          <a:noFill/>
        </p:spPr>
        <p:txBody>
          <a:bodyPr wrap="square">
            <a:spAutoFit/>
          </a:bodyPr>
          <a:lstStyle/>
          <a:p>
            <a:pPr algn="r" fontAlgn="auto">
              <a:spcBef>
                <a:spcPts val="0"/>
              </a:spcBef>
              <a:spcAft>
                <a:spcPts val="0"/>
              </a:spcAft>
              <a:defRPr/>
            </a:pPr>
            <a:r>
              <a:rPr lang="fr-FR" sz="2000" b="1" dirty="0">
                <a:solidFill>
                  <a:schemeClr val="bg1"/>
                </a:solidFill>
              </a:rPr>
              <a:t>Illustration: Eva Gril</a:t>
            </a: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1020" b="2225"/>
          <a:stretch/>
        </p:blipFill>
        <p:spPr>
          <a:xfrm>
            <a:off x="187855" y="1544946"/>
            <a:ext cx="8776633" cy="4764374"/>
          </a:xfrm>
          <a:prstGeom prst="rect">
            <a:avLst/>
          </a:prstGeom>
        </p:spPr>
      </p:pic>
      <p:sp>
        <p:nvSpPr>
          <p:cNvPr id="8" name="TextBox 117">
            <a:extLst>
              <a:ext uri="{FF2B5EF4-FFF2-40B4-BE49-F238E27FC236}">
                <a16:creationId xmlns:a16="http://schemas.microsoft.com/office/drawing/2014/main" id="{B8C3935C-5B24-40E3-8AEF-1D2657E370FE}"/>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a:solidFill>
                  <a:schemeClr val="bg1"/>
                </a:solidFill>
                <a:latin typeface="Calibri" pitchFamily="34" charset="0"/>
              </a:rPr>
              <a:t>What is microclimate?</a:t>
            </a:r>
          </a:p>
        </p:txBody>
      </p:sp>
    </p:spTree>
    <p:extLst>
      <p:ext uri="{BB962C8B-B14F-4D97-AF65-F5344CB8AC3E}">
        <p14:creationId xmlns:p14="http://schemas.microsoft.com/office/powerpoint/2010/main" val="17784729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en-GB" sz="2400" b="1" dirty="0">
                <a:solidFill>
                  <a:prstClr val="black"/>
                </a:solidFill>
                <a:cs typeface="Arial" pitchFamily="34" charset="0"/>
              </a:rPr>
              <a:t>The special case of forest microclimates</a:t>
            </a:r>
          </a:p>
        </p:txBody>
      </p:sp>
      <p:sp>
        <p:nvSpPr>
          <p:cNvPr id="11" name="TextBox 14"/>
          <p:cNvSpPr txBox="1"/>
          <p:nvPr/>
        </p:nvSpPr>
        <p:spPr>
          <a:xfrm>
            <a:off x="1" y="6461814"/>
            <a:ext cx="9143988" cy="400110"/>
          </a:xfrm>
          <a:prstGeom prst="rect">
            <a:avLst/>
          </a:prstGeom>
          <a:noFill/>
        </p:spPr>
        <p:txBody>
          <a:bodyPr wrap="square">
            <a:spAutoFit/>
          </a:bodyPr>
          <a:lstStyle/>
          <a:p>
            <a:pPr algn="r" fontAlgn="auto">
              <a:spcBef>
                <a:spcPts val="0"/>
              </a:spcBef>
              <a:spcAft>
                <a:spcPts val="0"/>
              </a:spcAft>
              <a:defRPr/>
            </a:pPr>
            <a:r>
              <a:rPr lang="fr-FR" sz="2000" b="1" dirty="0">
                <a:solidFill>
                  <a:schemeClr val="bg1"/>
                </a:solidFill>
              </a:rPr>
              <a:t>Pieter De Frenne et al. (2021)</a:t>
            </a:r>
          </a:p>
        </p:txBody>
      </p:sp>
      <p:pic>
        <p:nvPicPr>
          <p:cNvPr id="8" name="Image 7">
            <a:extLst>
              <a:ext uri="{FF2B5EF4-FFF2-40B4-BE49-F238E27FC236}">
                <a16:creationId xmlns:a16="http://schemas.microsoft.com/office/drawing/2014/main" id="{F7EB329D-EE73-4C04-8264-83059FD4BA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a:off x="187855" y="1544946"/>
            <a:ext cx="4209482" cy="4785101"/>
          </a:xfrm>
          <a:prstGeom prst="rect">
            <a:avLst/>
          </a:prstGeom>
        </p:spPr>
      </p:pic>
      <p:grpSp>
        <p:nvGrpSpPr>
          <p:cNvPr id="7" name="Groupe 6"/>
          <p:cNvGrpSpPr/>
          <p:nvPr/>
        </p:nvGrpSpPr>
        <p:grpSpPr>
          <a:xfrm>
            <a:off x="4935909" y="1023761"/>
            <a:ext cx="3960440" cy="5267818"/>
            <a:chOff x="5076055" y="1406836"/>
            <a:chExt cx="3701357" cy="4923211"/>
          </a:xfrm>
        </p:grpSpPr>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5" y="1740249"/>
              <a:ext cx="3701357" cy="4589798"/>
            </a:xfrm>
            <a:prstGeom prst="rect">
              <a:avLst/>
            </a:prstGeom>
          </p:spPr>
        </p:pic>
        <p:sp>
          <p:nvSpPr>
            <p:cNvPr id="6" name="Forme libre 5"/>
            <p:cNvSpPr/>
            <p:nvPr/>
          </p:nvSpPr>
          <p:spPr>
            <a:xfrm>
              <a:off x="5796135" y="1421661"/>
              <a:ext cx="1207775" cy="4755190"/>
            </a:xfrm>
            <a:custGeom>
              <a:avLst/>
              <a:gdLst>
                <a:gd name="connsiteX0" fmla="*/ 56008 w 1306907"/>
                <a:gd name="connsiteY0" fmla="*/ 5037686 h 5074584"/>
                <a:gd name="connsiteX1" fmla="*/ 77953 w 1306907"/>
                <a:gd name="connsiteY1" fmla="*/ 4986480 h 5074584"/>
                <a:gd name="connsiteX2" fmla="*/ 809473 w 1306907"/>
                <a:gd name="connsiteY2" fmla="*/ 4269590 h 5074584"/>
                <a:gd name="connsiteX3" fmla="*/ 1028929 w 1306907"/>
                <a:gd name="connsiteY3" fmla="*/ 3033322 h 5074584"/>
                <a:gd name="connsiteX4" fmla="*/ 1036245 w 1306907"/>
                <a:gd name="connsiteY4" fmla="*/ 253546 h 5074584"/>
                <a:gd name="connsiteX5" fmla="*/ 1306907 w 1306907"/>
                <a:gd name="connsiteY5" fmla="*/ 297437 h 5074584"/>
                <a:gd name="connsiteX0" fmla="*/ 56008 w 1074755"/>
                <a:gd name="connsiteY0" fmla="*/ 5044456 h 5081354"/>
                <a:gd name="connsiteX1" fmla="*/ 77953 w 1074755"/>
                <a:gd name="connsiteY1" fmla="*/ 4993250 h 5081354"/>
                <a:gd name="connsiteX2" fmla="*/ 809473 w 1074755"/>
                <a:gd name="connsiteY2" fmla="*/ 4276360 h 5081354"/>
                <a:gd name="connsiteX3" fmla="*/ 1028929 w 1074755"/>
                <a:gd name="connsiteY3" fmla="*/ 3040092 h 5081354"/>
                <a:gd name="connsiteX4" fmla="*/ 1036245 w 1074755"/>
                <a:gd name="connsiteY4" fmla="*/ 260316 h 5081354"/>
                <a:gd name="connsiteX5" fmla="*/ 609483 w 1074755"/>
                <a:gd name="connsiteY5" fmla="*/ 288709 h 5081354"/>
                <a:gd name="connsiteX0" fmla="*/ 56008 w 1097991"/>
                <a:gd name="connsiteY0" fmla="*/ 5049350 h 5086248"/>
                <a:gd name="connsiteX1" fmla="*/ 77953 w 1097991"/>
                <a:gd name="connsiteY1" fmla="*/ 4998144 h 5086248"/>
                <a:gd name="connsiteX2" fmla="*/ 809473 w 1097991"/>
                <a:gd name="connsiteY2" fmla="*/ 4281254 h 5086248"/>
                <a:gd name="connsiteX3" fmla="*/ 1028929 w 1097991"/>
                <a:gd name="connsiteY3" fmla="*/ 3044986 h 5086248"/>
                <a:gd name="connsiteX4" fmla="*/ 1067241 w 1097991"/>
                <a:gd name="connsiteY4" fmla="*/ 257461 h 5086248"/>
                <a:gd name="connsiteX5" fmla="*/ 609483 w 1097991"/>
                <a:gd name="connsiteY5" fmla="*/ 293603 h 5086248"/>
                <a:gd name="connsiteX0" fmla="*/ 56008 w 1067448"/>
                <a:gd name="connsiteY0" fmla="*/ 5082728 h 5119626"/>
                <a:gd name="connsiteX1" fmla="*/ 77953 w 1067448"/>
                <a:gd name="connsiteY1" fmla="*/ 5031522 h 5119626"/>
                <a:gd name="connsiteX2" fmla="*/ 809473 w 1067448"/>
                <a:gd name="connsiteY2" fmla="*/ 4314632 h 5119626"/>
                <a:gd name="connsiteX3" fmla="*/ 1028929 w 1067448"/>
                <a:gd name="connsiteY3" fmla="*/ 3078364 h 5119626"/>
                <a:gd name="connsiteX4" fmla="*/ 1067241 w 1067448"/>
                <a:gd name="connsiteY4" fmla="*/ 290839 h 5119626"/>
                <a:gd name="connsiteX5" fmla="*/ 609483 w 1067448"/>
                <a:gd name="connsiteY5" fmla="*/ 326981 h 5119626"/>
                <a:gd name="connsiteX0" fmla="*/ 56008 w 1067242"/>
                <a:gd name="connsiteY0" fmla="*/ 5082728 h 5119626"/>
                <a:gd name="connsiteX1" fmla="*/ 77953 w 1067242"/>
                <a:gd name="connsiteY1" fmla="*/ 5031522 h 5119626"/>
                <a:gd name="connsiteX2" fmla="*/ 809473 w 1067242"/>
                <a:gd name="connsiteY2" fmla="*/ 4314632 h 5119626"/>
                <a:gd name="connsiteX3" fmla="*/ 1028929 w 1067242"/>
                <a:gd name="connsiteY3" fmla="*/ 3078364 h 5119626"/>
                <a:gd name="connsiteX4" fmla="*/ 1067241 w 1067242"/>
                <a:gd name="connsiteY4" fmla="*/ 290839 h 5119626"/>
                <a:gd name="connsiteX5" fmla="*/ 609483 w 1067242"/>
                <a:gd name="connsiteY5" fmla="*/ 326981 h 5119626"/>
                <a:gd name="connsiteX0" fmla="*/ 56008 w 1090021"/>
                <a:gd name="connsiteY0" fmla="*/ 5085523 h 5122421"/>
                <a:gd name="connsiteX1" fmla="*/ 77953 w 1090021"/>
                <a:gd name="connsiteY1" fmla="*/ 5034317 h 5122421"/>
                <a:gd name="connsiteX2" fmla="*/ 809473 w 1090021"/>
                <a:gd name="connsiteY2" fmla="*/ 4317427 h 5122421"/>
                <a:gd name="connsiteX3" fmla="*/ 1013431 w 1090021"/>
                <a:gd name="connsiteY3" fmla="*/ 3584854 h 5122421"/>
                <a:gd name="connsiteX4" fmla="*/ 1067241 w 1090021"/>
                <a:gd name="connsiteY4" fmla="*/ 293634 h 5122421"/>
                <a:gd name="connsiteX5" fmla="*/ 609483 w 1090021"/>
                <a:gd name="connsiteY5" fmla="*/ 329776 h 5122421"/>
                <a:gd name="connsiteX0" fmla="*/ 47852 w 1089259"/>
                <a:gd name="connsiteY0" fmla="*/ 5085523 h 5112466"/>
                <a:gd name="connsiteX1" fmla="*/ 69797 w 1089259"/>
                <a:gd name="connsiteY1" fmla="*/ 5034317 h 5112466"/>
                <a:gd name="connsiteX2" fmla="*/ 677331 w 1089259"/>
                <a:gd name="connsiteY2" fmla="*/ 4495657 h 5112466"/>
                <a:gd name="connsiteX3" fmla="*/ 1005275 w 1089259"/>
                <a:gd name="connsiteY3" fmla="*/ 3584854 h 5112466"/>
                <a:gd name="connsiteX4" fmla="*/ 1059085 w 1089259"/>
                <a:gd name="connsiteY4" fmla="*/ 293634 h 5112466"/>
                <a:gd name="connsiteX5" fmla="*/ 601327 w 1089259"/>
                <a:gd name="connsiteY5" fmla="*/ 329776 h 5112466"/>
                <a:gd name="connsiteX0" fmla="*/ 3839 w 1045246"/>
                <a:gd name="connsiteY0" fmla="*/ 5085523 h 5089779"/>
                <a:gd name="connsiteX1" fmla="*/ 544977 w 1045246"/>
                <a:gd name="connsiteY1" fmla="*/ 4794093 h 5089779"/>
                <a:gd name="connsiteX2" fmla="*/ 633318 w 1045246"/>
                <a:gd name="connsiteY2" fmla="*/ 4495657 h 5089779"/>
                <a:gd name="connsiteX3" fmla="*/ 961262 w 1045246"/>
                <a:gd name="connsiteY3" fmla="*/ 3584854 h 5089779"/>
                <a:gd name="connsiteX4" fmla="*/ 1015072 w 1045246"/>
                <a:gd name="connsiteY4" fmla="*/ 293634 h 5089779"/>
                <a:gd name="connsiteX5" fmla="*/ 557314 w 1045246"/>
                <a:gd name="connsiteY5" fmla="*/ 329776 h 5089779"/>
                <a:gd name="connsiteX0" fmla="*/ 439023 w 519535"/>
                <a:gd name="connsiteY0" fmla="*/ 5070025 h 5074502"/>
                <a:gd name="connsiteX1" fmla="*/ 19266 w 519535"/>
                <a:gd name="connsiteY1" fmla="*/ 4794093 h 5074502"/>
                <a:gd name="connsiteX2" fmla="*/ 107607 w 519535"/>
                <a:gd name="connsiteY2" fmla="*/ 4495657 h 5074502"/>
                <a:gd name="connsiteX3" fmla="*/ 435551 w 519535"/>
                <a:gd name="connsiteY3" fmla="*/ 3584854 h 5074502"/>
                <a:gd name="connsiteX4" fmla="*/ 489361 w 519535"/>
                <a:gd name="connsiteY4" fmla="*/ 293634 h 5074502"/>
                <a:gd name="connsiteX5" fmla="*/ 31603 w 519535"/>
                <a:gd name="connsiteY5" fmla="*/ 329776 h 5074502"/>
                <a:gd name="connsiteX0" fmla="*/ 423678 w 504190"/>
                <a:gd name="connsiteY0" fmla="*/ 5070025 h 5074502"/>
                <a:gd name="connsiteX1" fmla="*/ 112409 w 504190"/>
                <a:gd name="connsiteY1" fmla="*/ 4794093 h 5074502"/>
                <a:gd name="connsiteX2" fmla="*/ 92262 w 504190"/>
                <a:gd name="connsiteY2" fmla="*/ 4495657 h 5074502"/>
                <a:gd name="connsiteX3" fmla="*/ 420206 w 504190"/>
                <a:gd name="connsiteY3" fmla="*/ 3584854 h 5074502"/>
                <a:gd name="connsiteX4" fmla="*/ 474016 w 504190"/>
                <a:gd name="connsiteY4" fmla="*/ 293634 h 5074502"/>
                <a:gd name="connsiteX5" fmla="*/ 16258 w 504190"/>
                <a:gd name="connsiteY5" fmla="*/ 329776 h 5074502"/>
                <a:gd name="connsiteX0" fmla="*/ 338437 w 504190"/>
                <a:gd name="connsiteY0" fmla="*/ 5031279 h 5036423"/>
                <a:gd name="connsiteX1" fmla="*/ 112409 w 504190"/>
                <a:gd name="connsiteY1" fmla="*/ 4794093 h 5036423"/>
                <a:gd name="connsiteX2" fmla="*/ 92262 w 504190"/>
                <a:gd name="connsiteY2" fmla="*/ 4495657 h 5036423"/>
                <a:gd name="connsiteX3" fmla="*/ 420206 w 504190"/>
                <a:gd name="connsiteY3" fmla="*/ 3584854 h 5036423"/>
                <a:gd name="connsiteX4" fmla="*/ 474016 w 504190"/>
                <a:gd name="connsiteY4" fmla="*/ 293634 h 5036423"/>
                <a:gd name="connsiteX5" fmla="*/ 16258 w 504190"/>
                <a:gd name="connsiteY5" fmla="*/ 329776 h 5036423"/>
                <a:gd name="connsiteX0" fmla="*/ 338437 w 504190"/>
                <a:gd name="connsiteY0" fmla="*/ 5051447 h 5056591"/>
                <a:gd name="connsiteX1" fmla="*/ 112409 w 504190"/>
                <a:gd name="connsiteY1" fmla="*/ 4814261 h 5056591"/>
                <a:gd name="connsiteX2" fmla="*/ 92262 w 504190"/>
                <a:gd name="connsiteY2" fmla="*/ 4515825 h 5056591"/>
                <a:gd name="connsiteX3" fmla="*/ 420206 w 504190"/>
                <a:gd name="connsiteY3" fmla="*/ 3883991 h 5056591"/>
                <a:gd name="connsiteX4" fmla="*/ 474016 w 504190"/>
                <a:gd name="connsiteY4" fmla="*/ 313802 h 5056591"/>
                <a:gd name="connsiteX5" fmla="*/ 16258 w 504190"/>
                <a:gd name="connsiteY5" fmla="*/ 349944 h 5056591"/>
                <a:gd name="connsiteX0" fmla="*/ 338929 w 491388"/>
                <a:gd name="connsiteY0" fmla="*/ 5051447 h 5056591"/>
                <a:gd name="connsiteX1" fmla="*/ 112901 w 491388"/>
                <a:gd name="connsiteY1" fmla="*/ 4814261 h 5056591"/>
                <a:gd name="connsiteX2" fmla="*/ 92754 w 491388"/>
                <a:gd name="connsiteY2" fmla="*/ 4515825 h 5056591"/>
                <a:gd name="connsiteX3" fmla="*/ 420698 w 491388"/>
                <a:gd name="connsiteY3" fmla="*/ 3883991 h 5056591"/>
                <a:gd name="connsiteX4" fmla="*/ 457304 w 491388"/>
                <a:gd name="connsiteY4" fmla="*/ 313802 h 5056591"/>
                <a:gd name="connsiteX5" fmla="*/ 16750 w 491388"/>
                <a:gd name="connsiteY5" fmla="*/ 349944 h 5056591"/>
                <a:gd name="connsiteX0" fmla="*/ 337369 w 463458"/>
                <a:gd name="connsiteY0" fmla="*/ 5048081 h 5053225"/>
                <a:gd name="connsiteX1" fmla="*/ 111341 w 463458"/>
                <a:gd name="connsiteY1" fmla="*/ 4810895 h 5053225"/>
                <a:gd name="connsiteX2" fmla="*/ 91194 w 463458"/>
                <a:gd name="connsiteY2" fmla="*/ 4512459 h 5053225"/>
                <a:gd name="connsiteX3" fmla="*/ 419138 w 463458"/>
                <a:gd name="connsiteY3" fmla="*/ 3880625 h 5053225"/>
                <a:gd name="connsiteX4" fmla="*/ 455744 w 463458"/>
                <a:gd name="connsiteY4" fmla="*/ 310436 h 5053225"/>
                <a:gd name="connsiteX5" fmla="*/ 15190 w 463458"/>
                <a:gd name="connsiteY5" fmla="*/ 346578 h 5053225"/>
                <a:gd name="connsiteX0" fmla="*/ 830749 w 1020089"/>
                <a:gd name="connsiteY0" fmla="*/ 5115196 h 5120340"/>
                <a:gd name="connsiteX1" fmla="*/ 604721 w 1020089"/>
                <a:gd name="connsiteY1" fmla="*/ 4878010 h 5120340"/>
                <a:gd name="connsiteX2" fmla="*/ 584574 w 1020089"/>
                <a:gd name="connsiteY2" fmla="*/ 4579574 h 5120340"/>
                <a:gd name="connsiteX3" fmla="*/ 912518 w 1020089"/>
                <a:gd name="connsiteY3" fmla="*/ 3947740 h 5120340"/>
                <a:gd name="connsiteX4" fmla="*/ 949124 w 1020089"/>
                <a:gd name="connsiteY4" fmla="*/ 377551 h 5120340"/>
                <a:gd name="connsiteX5" fmla="*/ 9634 w 1020089"/>
                <a:gd name="connsiteY5" fmla="*/ 274208 h 5120340"/>
                <a:gd name="connsiteX0" fmla="*/ 821116 w 1010456"/>
                <a:gd name="connsiteY0" fmla="*/ 5092151 h 5097295"/>
                <a:gd name="connsiteX1" fmla="*/ 595088 w 1010456"/>
                <a:gd name="connsiteY1" fmla="*/ 4854965 h 5097295"/>
                <a:gd name="connsiteX2" fmla="*/ 574941 w 1010456"/>
                <a:gd name="connsiteY2" fmla="*/ 4556529 h 5097295"/>
                <a:gd name="connsiteX3" fmla="*/ 902885 w 1010456"/>
                <a:gd name="connsiteY3" fmla="*/ 3924695 h 5097295"/>
                <a:gd name="connsiteX4" fmla="*/ 939491 w 1010456"/>
                <a:gd name="connsiteY4" fmla="*/ 354506 h 5097295"/>
                <a:gd name="connsiteX5" fmla="*/ 1 w 1010456"/>
                <a:gd name="connsiteY5" fmla="*/ 251163 h 5097295"/>
                <a:gd name="connsiteX0" fmla="*/ 1199618 w 1416974"/>
                <a:gd name="connsiteY0" fmla="*/ 5187936 h 5193080"/>
                <a:gd name="connsiteX1" fmla="*/ 973590 w 1416974"/>
                <a:gd name="connsiteY1" fmla="*/ 4950750 h 5193080"/>
                <a:gd name="connsiteX2" fmla="*/ 953443 w 1416974"/>
                <a:gd name="connsiteY2" fmla="*/ 4652314 h 5193080"/>
                <a:gd name="connsiteX3" fmla="*/ 1281387 w 1416974"/>
                <a:gd name="connsiteY3" fmla="*/ 4020480 h 5193080"/>
                <a:gd name="connsiteX4" fmla="*/ 1317993 w 1416974"/>
                <a:gd name="connsiteY4" fmla="*/ 450291 h 5193080"/>
                <a:gd name="connsiteX5" fmla="*/ 0 w 1416974"/>
                <a:gd name="connsiteY5" fmla="*/ 168717 h 5193080"/>
                <a:gd name="connsiteX0" fmla="*/ 1199618 w 1416974"/>
                <a:gd name="connsiteY0" fmla="*/ 5148963 h 5154107"/>
                <a:gd name="connsiteX1" fmla="*/ 973590 w 1416974"/>
                <a:gd name="connsiteY1" fmla="*/ 4911777 h 5154107"/>
                <a:gd name="connsiteX2" fmla="*/ 953443 w 1416974"/>
                <a:gd name="connsiteY2" fmla="*/ 4613341 h 5154107"/>
                <a:gd name="connsiteX3" fmla="*/ 1281387 w 1416974"/>
                <a:gd name="connsiteY3" fmla="*/ 3981507 h 5154107"/>
                <a:gd name="connsiteX4" fmla="*/ 1317993 w 1416974"/>
                <a:gd name="connsiteY4" fmla="*/ 411318 h 5154107"/>
                <a:gd name="connsiteX5" fmla="*/ 0 w 1416974"/>
                <a:gd name="connsiteY5" fmla="*/ 129744 h 5154107"/>
                <a:gd name="connsiteX0" fmla="*/ 1199618 w 1416974"/>
                <a:gd name="connsiteY0" fmla="*/ 5169673 h 5174817"/>
                <a:gd name="connsiteX1" fmla="*/ 973590 w 1416974"/>
                <a:gd name="connsiteY1" fmla="*/ 4932487 h 5174817"/>
                <a:gd name="connsiteX2" fmla="*/ 953443 w 1416974"/>
                <a:gd name="connsiteY2" fmla="*/ 4634051 h 5174817"/>
                <a:gd name="connsiteX3" fmla="*/ 1281387 w 1416974"/>
                <a:gd name="connsiteY3" fmla="*/ 4002217 h 5174817"/>
                <a:gd name="connsiteX4" fmla="*/ 1317993 w 1416974"/>
                <a:gd name="connsiteY4" fmla="*/ 432028 h 5174817"/>
                <a:gd name="connsiteX5" fmla="*/ 0 w 1416974"/>
                <a:gd name="connsiteY5" fmla="*/ 150454 h 5174817"/>
                <a:gd name="connsiteX0" fmla="*/ 1199618 w 1329391"/>
                <a:gd name="connsiteY0" fmla="*/ 5192556 h 5197700"/>
                <a:gd name="connsiteX1" fmla="*/ 973590 w 1329391"/>
                <a:gd name="connsiteY1" fmla="*/ 4955370 h 5197700"/>
                <a:gd name="connsiteX2" fmla="*/ 953443 w 1329391"/>
                <a:gd name="connsiteY2" fmla="*/ 4656934 h 5197700"/>
                <a:gd name="connsiteX3" fmla="*/ 1281387 w 1329391"/>
                <a:gd name="connsiteY3" fmla="*/ 4025100 h 5197700"/>
                <a:gd name="connsiteX4" fmla="*/ 1317993 w 1329391"/>
                <a:gd name="connsiteY4" fmla="*/ 454911 h 5197700"/>
                <a:gd name="connsiteX5" fmla="*/ 0 w 1329391"/>
                <a:gd name="connsiteY5" fmla="*/ 173337 h 5197700"/>
                <a:gd name="connsiteX0" fmla="*/ 1199618 w 1321400"/>
                <a:gd name="connsiteY0" fmla="*/ 5192556 h 5197700"/>
                <a:gd name="connsiteX1" fmla="*/ 973590 w 1321400"/>
                <a:gd name="connsiteY1" fmla="*/ 4955370 h 5197700"/>
                <a:gd name="connsiteX2" fmla="*/ 953443 w 1321400"/>
                <a:gd name="connsiteY2" fmla="*/ 4656934 h 5197700"/>
                <a:gd name="connsiteX3" fmla="*/ 1281387 w 1321400"/>
                <a:gd name="connsiteY3" fmla="*/ 4025100 h 5197700"/>
                <a:gd name="connsiteX4" fmla="*/ 1317993 w 1321400"/>
                <a:gd name="connsiteY4" fmla="*/ 454911 h 5197700"/>
                <a:gd name="connsiteX5" fmla="*/ 0 w 1321400"/>
                <a:gd name="connsiteY5" fmla="*/ 173337 h 5197700"/>
                <a:gd name="connsiteX0" fmla="*/ 1199618 w 1323816"/>
                <a:gd name="connsiteY0" fmla="*/ 5192556 h 5197700"/>
                <a:gd name="connsiteX1" fmla="*/ 973590 w 1323816"/>
                <a:gd name="connsiteY1" fmla="*/ 4955370 h 5197700"/>
                <a:gd name="connsiteX2" fmla="*/ 953443 w 1323816"/>
                <a:gd name="connsiteY2" fmla="*/ 4656934 h 5197700"/>
                <a:gd name="connsiteX3" fmla="*/ 1281387 w 1323816"/>
                <a:gd name="connsiteY3" fmla="*/ 4025100 h 5197700"/>
                <a:gd name="connsiteX4" fmla="*/ 1317993 w 1323816"/>
                <a:gd name="connsiteY4" fmla="*/ 454911 h 5197700"/>
                <a:gd name="connsiteX5" fmla="*/ 0 w 1323816"/>
                <a:gd name="connsiteY5" fmla="*/ 173337 h 5197700"/>
                <a:gd name="connsiteX0" fmla="*/ 1199618 w 1323816"/>
                <a:gd name="connsiteY0" fmla="*/ 5192556 h 5197700"/>
                <a:gd name="connsiteX1" fmla="*/ 973590 w 1323816"/>
                <a:gd name="connsiteY1" fmla="*/ 4955370 h 5197700"/>
                <a:gd name="connsiteX2" fmla="*/ 953443 w 1323816"/>
                <a:gd name="connsiteY2" fmla="*/ 4656934 h 5197700"/>
                <a:gd name="connsiteX3" fmla="*/ 1281387 w 1323816"/>
                <a:gd name="connsiteY3" fmla="*/ 4025100 h 5197700"/>
                <a:gd name="connsiteX4" fmla="*/ 1317993 w 1323816"/>
                <a:gd name="connsiteY4" fmla="*/ 454911 h 5197700"/>
                <a:gd name="connsiteX5" fmla="*/ 0 w 1323816"/>
                <a:gd name="connsiteY5" fmla="*/ 173337 h 5197700"/>
                <a:gd name="connsiteX0" fmla="*/ 1199618 w 1332499"/>
                <a:gd name="connsiteY0" fmla="*/ 5192556 h 5197972"/>
                <a:gd name="connsiteX1" fmla="*/ 973590 w 1332499"/>
                <a:gd name="connsiteY1" fmla="*/ 4955370 h 5197972"/>
                <a:gd name="connsiteX2" fmla="*/ 893227 w 1332499"/>
                <a:gd name="connsiteY2" fmla="*/ 4588741 h 5197972"/>
                <a:gd name="connsiteX3" fmla="*/ 1281387 w 1332499"/>
                <a:gd name="connsiteY3" fmla="*/ 4025100 h 5197972"/>
                <a:gd name="connsiteX4" fmla="*/ 1317993 w 1332499"/>
                <a:gd name="connsiteY4" fmla="*/ 454911 h 5197972"/>
                <a:gd name="connsiteX5" fmla="*/ 0 w 1332499"/>
                <a:gd name="connsiteY5" fmla="*/ 173337 h 5197972"/>
                <a:gd name="connsiteX0" fmla="*/ 1199618 w 1332499"/>
                <a:gd name="connsiteY0" fmla="*/ 5192556 h 5197972"/>
                <a:gd name="connsiteX1" fmla="*/ 973590 w 1332499"/>
                <a:gd name="connsiteY1" fmla="*/ 4955370 h 5197972"/>
                <a:gd name="connsiteX2" fmla="*/ 893227 w 1332499"/>
                <a:gd name="connsiteY2" fmla="*/ 4588741 h 5197972"/>
                <a:gd name="connsiteX3" fmla="*/ 1281387 w 1332499"/>
                <a:gd name="connsiteY3" fmla="*/ 4025100 h 5197972"/>
                <a:gd name="connsiteX4" fmla="*/ 1317993 w 1332499"/>
                <a:gd name="connsiteY4" fmla="*/ 454911 h 5197972"/>
                <a:gd name="connsiteX5" fmla="*/ 0 w 1332499"/>
                <a:gd name="connsiteY5" fmla="*/ 173337 h 5197972"/>
                <a:gd name="connsiteX0" fmla="*/ 1199618 w 1332499"/>
                <a:gd name="connsiteY0" fmla="*/ 5192556 h 5197561"/>
                <a:gd name="connsiteX1" fmla="*/ 913374 w 1332499"/>
                <a:gd name="connsiteY1" fmla="*/ 4938323 h 5197561"/>
                <a:gd name="connsiteX2" fmla="*/ 893227 w 1332499"/>
                <a:gd name="connsiteY2" fmla="*/ 4588741 h 5197561"/>
                <a:gd name="connsiteX3" fmla="*/ 1281387 w 1332499"/>
                <a:gd name="connsiteY3" fmla="*/ 4025100 h 5197561"/>
                <a:gd name="connsiteX4" fmla="*/ 1317993 w 1332499"/>
                <a:gd name="connsiteY4" fmla="*/ 454911 h 5197561"/>
                <a:gd name="connsiteX5" fmla="*/ 0 w 1332499"/>
                <a:gd name="connsiteY5" fmla="*/ 173337 h 5197561"/>
                <a:gd name="connsiteX0" fmla="*/ 597454 w 1332499"/>
                <a:gd name="connsiteY0" fmla="*/ 5226651 h 5231091"/>
                <a:gd name="connsiteX1" fmla="*/ 913374 w 1332499"/>
                <a:gd name="connsiteY1" fmla="*/ 4938323 h 5231091"/>
                <a:gd name="connsiteX2" fmla="*/ 893227 w 1332499"/>
                <a:gd name="connsiteY2" fmla="*/ 4588741 h 5231091"/>
                <a:gd name="connsiteX3" fmla="*/ 1281387 w 1332499"/>
                <a:gd name="connsiteY3" fmla="*/ 4025100 h 5231091"/>
                <a:gd name="connsiteX4" fmla="*/ 1317993 w 1332499"/>
                <a:gd name="connsiteY4" fmla="*/ 454911 h 5231091"/>
                <a:gd name="connsiteX5" fmla="*/ 0 w 1332499"/>
                <a:gd name="connsiteY5" fmla="*/ 173337 h 5231091"/>
                <a:gd name="connsiteX0" fmla="*/ 597454 w 1332499"/>
                <a:gd name="connsiteY0" fmla="*/ 5226651 h 5230562"/>
                <a:gd name="connsiteX1" fmla="*/ 870362 w 1332499"/>
                <a:gd name="connsiteY1" fmla="*/ 4904228 h 5230562"/>
                <a:gd name="connsiteX2" fmla="*/ 893227 w 1332499"/>
                <a:gd name="connsiteY2" fmla="*/ 4588741 h 5230562"/>
                <a:gd name="connsiteX3" fmla="*/ 1281387 w 1332499"/>
                <a:gd name="connsiteY3" fmla="*/ 4025100 h 5230562"/>
                <a:gd name="connsiteX4" fmla="*/ 1317993 w 1332499"/>
                <a:gd name="connsiteY4" fmla="*/ 454911 h 5230562"/>
                <a:gd name="connsiteX5" fmla="*/ 0 w 1332499"/>
                <a:gd name="connsiteY5" fmla="*/ 173337 h 5230562"/>
                <a:gd name="connsiteX0" fmla="*/ 597454 w 1338581"/>
                <a:gd name="connsiteY0" fmla="*/ 5226651 h 5230524"/>
                <a:gd name="connsiteX1" fmla="*/ 870362 w 1338581"/>
                <a:gd name="connsiteY1" fmla="*/ 4904228 h 5230524"/>
                <a:gd name="connsiteX2" fmla="*/ 790000 w 1338581"/>
                <a:gd name="connsiteY2" fmla="*/ 4605790 h 5230524"/>
                <a:gd name="connsiteX3" fmla="*/ 1281387 w 1338581"/>
                <a:gd name="connsiteY3" fmla="*/ 4025100 h 5230524"/>
                <a:gd name="connsiteX4" fmla="*/ 1317993 w 1338581"/>
                <a:gd name="connsiteY4" fmla="*/ 454911 h 5230524"/>
                <a:gd name="connsiteX5" fmla="*/ 0 w 1338581"/>
                <a:gd name="connsiteY5" fmla="*/ 173337 h 5230524"/>
                <a:gd name="connsiteX0" fmla="*/ 597454 w 1340751"/>
                <a:gd name="connsiteY0" fmla="*/ 5226651 h 5230679"/>
                <a:gd name="connsiteX1" fmla="*/ 870362 w 1340751"/>
                <a:gd name="connsiteY1" fmla="*/ 4904228 h 5230679"/>
                <a:gd name="connsiteX2" fmla="*/ 755592 w 1340751"/>
                <a:gd name="connsiteY2" fmla="*/ 4537597 h 5230679"/>
                <a:gd name="connsiteX3" fmla="*/ 1281387 w 1340751"/>
                <a:gd name="connsiteY3" fmla="*/ 4025100 h 5230679"/>
                <a:gd name="connsiteX4" fmla="*/ 1317993 w 1340751"/>
                <a:gd name="connsiteY4" fmla="*/ 454911 h 5230679"/>
                <a:gd name="connsiteX5" fmla="*/ 0 w 1340751"/>
                <a:gd name="connsiteY5" fmla="*/ 173337 h 5230679"/>
                <a:gd name="connsiteX0" fmla="*/ 597454 w 1340751"/>
                <a:gd name="connsiteY0" fmla="*/ 5226651 h 5230679"/>
                <a:gd name="connsiteX1" fmla="*/ 870362 w 1340751"/>
                <a:gd name="connsiteY1" fmla="*/ 4904228 h 5230679"/>
                <a:gd name="connsiteX2" fmla="*/ 755592 w 1340751"/>
                <a:gd name="connsiteY2" fmla="*/ 4537597 h 5230679"/>
                <a:gd name="connsiteX3" fmla="*/ 1281387 w 1340751"/>
                <a:gd name="connsiteY3" fmla="*/ 4025100 h 5230679"/>
                <a:gd name="connsiteX4" fmla="*/ 1317993 w 1340751"/>
                <a:gd name="connsiteY4" fmla="*/ 454911 h 5230679"/>
                <a:gd name="connsiteX5" fmla="*/ 0 w 1340751"/>
                <a:gd name="connsiteY5" fmla="*/ 173337 h 523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0751" h="5230679">
                  <a:moveTo>
                    <a:pt x="597454" y="5226651"/>
                  </a:moveTo>
                  <a:cubicBezTo>
                    <a:pt x="545638" y="5265056"/>
                    <a:pt x="844006" y="5019070"/>
                    <a:pt x="870362" y="4904228"/>
                  </a:cubicBezTo>
                  <a:cubicBezTo>
                    <a:pt x="896718" y="4789386"/>
                    <a:pt x="583860" y="4726739"/>
                    <a:pt x="755592" y="4537597"/>
                  </a:cubicBezTo>
                  <a:cubicBezTo>
                    <a:pt x="927324" y="4348455"/>
                    <a:pt x="1187654" y="4705548"/>
                    <a:pt x="1281387" y="4025100"/>
                  </a:cubicBezTo>
                  <a:cubicBezTo>
                    <a:pt x="1375121" y="3344652"/>
                    <a:pt x="1333703" y="1158864"/>
                    <a:pt x="1317993" y="454911"/>
                  </a:cubicBezTo>
                  <a:cubicBezTo>
                    <a:pt x="1302283" y="-249042"/>
                    <a:pt x="489996" y="39639"/>
                    <a:pt x="0" y="173337"/>
                  </a:cubicBezTo>
                </a:path>
              </a:pathLst>
            </a:custGeom>
            <a:noFill/>
            <a:ln w="38100">
              <a:solidFill>
                <a:srgbClr val="3399FF"/>
              </a:solidFill>
              <a:headEnd w="lg"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Forme libre 11"/>
            <p:cNvSpPr/>
            <p:nvPr/>
          </p:nvSpPr>
          <p:spPr>
            <a:xfrm flipH="1">
              <a:off x="7066996" y="1406836"/>
              <a:ext cx="1209812" cy="4269270"/>
            </a:xfrm>
            <a:custGeom>
              <a:avLst/>
              <a:gdLst>
                <a:gd name="connsiteX0" fmla="*/ 56008 w 1306907"/>
                <a:gd name="connsiteY0" fmla="*/ 5037686 h 5074584"/>
                <a:gd name="connsiteX1" fmla="*/ 77953 w 1306907"/>
                <a:gd name="connsiteY1" fmla="*/ 4986480 h 5074584"/>
                <a:gd name="connsiteX2" fmla="*/ 809473 w 1306907"/>
                <a:gd name="connsiteY2" fmla="*/ 4269590 h 5074584"/>
                <a:gd name="connsiteX3" fmla="*/ 1028929 w 1306907"/>
                <a:gd name="connsiteY3" fmla="*/ 3033322 h 5074584"/>
                <a:gd name="connsiteX4" fmla="*/ 1036245 w 1306907"/>
                <a:gd name="connsiteY4" fmla="*/ 253546 h 5074584"/>
                <a:gd name="connsiteX5" fmla="*/ 1306907 w 1306907"/>
                <a:gd name="connsiteY5" fmla="*/ 297437 h 5074584"/>
                <a:gd name="connsiteX0" fmla="*/ 56008 w 1074755"/>
                <a:gd name="connsiteY0" fmla="*/ 5044456 h 5081354"/>
                <a:gd name="connsiteX1" fmla="*/ 77953 w 1074755"/>
                <a:gd name="connsiteY1" fmla="*/ 4993250 h 5081354"/>
                <a:gd name="connsiteX2" fmla="*/ 809473 w 1074755"/>
                <a:gd name="connsiteY2" fmla="*/ 4276360 h 5081354"/>
                <a:gd name="connsiteX3" fmla="*/ 1028929 w 1074755"/>
                <a:gd name="connsiteY3" fmla="*/ 3040092 h 5081354"/>
                <a:gd name="connsiteX4" fmla="*/ 1036245 w 1074755"/>
                <a:gd name="connsiteY4" fmla="*/ 260316 h 5081354"/>
                <a:gd name="connsiteX5" fmla="*/ 609483 w 1074755"/>
                <a:gd name="connsiteY5" fmla="*/ 288709 h 5081354"/>
                <a:gd name="connsiteX0" fmla="*/ 56008 w 1097991"/>
                <a:gd name="connsiteY0" fmla="*/ 5049350 h 5086248"/>
                <a:gd name="connsiteX1" fmla="*/ 77953 w 1097991"/>
                <a:gd name="connsiteY1" fmla="*/ 4998144 h 5086248"/>
                <a:gd name="connsiteX2" fmla="*/ 809473 w 1097991"/>
                <a:gd name="connsiteY2" fmla="*/ 4281254 h 5086248"/>
                <a:gd name="connsiteX3" fmla="*/ 1028929 w 1097991"/>
                <a:gd name="connsiteY3" fmla="*/ 3044986 h 5086248"/>
                <a:gd name="connsiteX4" fmla="*/ 1067241 w 1097991"/>
                <a:gd name="connsiteY4" fmla="*/ 257461 h 5086248"/>
                <a:gd name="connsiteX5" fmla="*/ 609483 w 1097991"/>
                <a:gd name="connsiteY5" fmla="*/ 293603 h 5086248"/>
                <a:gd name="connsiteX0" fmla="*/ 56008 w 1067448"/>
                <a:gd name="connsiteY0" fmla="*/ 5082728 h 5119626"/>
                <a:gd name="connsiteX1" fmla="*/ 77953 w 1067448"/>
                <a:gd name="connsiteY1" fmla="*/ 5031522 h 5119626"/>
                <a:gd name="connsiteX2" fmla="*/ 809473 w 1067448"/>
                <a:gd name="connsiteY2" fmla="*/ 4314632 h 5119626"/>
                <a:gd name="connsiteX3" fmla="*/ 1028929 w 1067448"/>
                <a:gd name="connsiteY3" fmla="*/ 3078364 h 5119626"/>
                <a:gd name="connsiteX4" fmla="*/ 1067241 w 1067448"/>
                <a:gd name="connsiteY4" fmla="*/ 290839 h 5119626"/>
                <a:gd name="connsiteX5" fmla="*/ 609483 w 1067448"/>
                <a:gd name="connsiteY5" fmla="*/ 326981 h 5119626"/>
                <a:gd name="connsiteX0" fmla="*/ 56008 w 1067242"/>
                <a:gd name="connsiteY0" fmla="*/ 5082728 h 5119626"/>
                <a:gd name="connsiteX1" fmla="*/ 77953 w 1067242"/>
                <a:gd name="connsiteY1" fmla="*/ 5031522 h 5119626"/>
                <a:gd name="connsiteX2" fmla="*/ 809473 w 1067242"/>
                <a:gd name="connsiteY2" fmla="*/ 4314632 h 5119626"/>
                <a:gd name="connsiteX3" fmla="*/ 1028929 w 1067242"/>
                <a:gd name="connsiteY3" fmla="*/ 3078364 h 5119626"/>
                <a:gd name="connsiteX4" fmla="*/ 1067241 w 1067242"/>
                <a:gd name="connsiteY4" fmla="*/ 290839 h 5119626"/>
                <a:gd name="connsiteX5" fmla="*/ 609483 w 1067242"/>
                <a:gd name="connsiteY5" fmla="*/ 326981 h 5119626"/>
                <a:gd name="connsiteX0" fmla="*/ 56008 w 1090021"/>
                <a:gd name="connsiteY0" fmla="*/ 5085523 h 5122421"/>
                <a:gd name="connsiteX1" fmla="*/ 77953 w 1090021"/>
                <a:gd name="connsiteY1" fmla="*/ 5034317 h 5122421"/>
                <a:gd name="connsiteX2" fmla="*/ 809473 w 1090021"/>
                <a:gd name="connsiteY2" fmla="*/ 4317427 h 5122421"/>
                <a:gd name="connsiteX3" fmla="*/ 1013431 w 1090021"/>
                <a:gd name="connsiteY3" fmla="*/ 3584854 h 5122421"/>
                <a:gd name="connsiteX4" fmla="*/ 1067241 w 1090021"/>
                <a:gd name="connsiteY4" fmla="*/ 293634 h 5122421"/>
                <a:gd name="connsiteX5" fmla="*/ 609483 w 1090021"/>
                <a:gd name="connsiteY5" fmla="*/ 329776 h 5122421"/>
                <a:gd name="connsiteX0" fmla="*/ 47852 w 1089259"/>
                <a:gd name="connsiteY0" fmla="*/ 5085523 h 5112466"/>
                <a:gd name="connsiteX1" fmla="*/ 69797 w 1089259"/>
                <a:gd name="connsiteY1" fmla="*/ 5034317 h 5112466"/>
                <a:gd name="connsiteX2" fmla="*/ 677331 w 1089259"/>
                <a:gd name="connsiteY2" fmla="*/ 4495657 h 5112466"/>
                <a:gd name="connsiteX3" fmla="*/ 1005275 w 1089259"/>
                <a:gd name="connsiteY3" fmla="*/ 3584854 h 5112466"/>
                <a:gd name="connsiteX4" fmla="*/ 1059085 w 1089259"/>
                <a:gd name="connsiteY4" fmla="*/ 293634 h 5112466"/>
                <a:gd name="connsiteX5" fmla="*/ 601327 w 1089259"/>
                <a:gd name="connsiteY5" fmla="*/ 329776 h 5112466"/>
                <a:gd name="connsiteX0" fmla="*/ 3839 w 1045246"/>
                <a:gd name="connsiteY0" fmla="*/ 5085523 h 5089779"/>
                <a:gd name="connsiteX1" fmla="*/ 544977 w 1045246"/>
                <a:gd name="connsiteY1" fmla="*/ 4794093 h 5089779"/>
                <a:gd name="connsiteX2" fmla="*/ 633318 w 1045246"/>
                <a:gd name="connsiteY2" fmla="*/ 4495657 h 5089779"/>
                <a:gd name="connsiteX3" fmla="*/ 961262 w 1045246"/>
                <a:gd name="connsiteY3" fmla="*/ 3584854 h 5089779"/>
                <a:gd name="connsiteX4" fmla="*/ 1015072 w 1045246"/>
                <a:gd name="connsiteY4" fmla="*/ 293634 h 5089779"/>
                <a:gd name="connsiteX5" fmla="*/ 557314 w 1045246"/>
                <a:gd name="connsiteY5" fmla="*/ 329776 h 5089779"/>
                <a:gd name="connsiteX0" fmla="*/ 439023 w 519535"/>
                <a:gd name="connsiteY0" fmla="*/ 5070025 h 5074502"/>
                <a:gd name="connsiteX1" fmla="*/ 19266 w 519535"/>
                <a:gd name="connsiteY1" fmla="*/ 4794093 h 5074502"/>
                <a:gd name="connsiteX2" fmla="*/ 107607 w 519535"/>
                <a:gd name="connsiteY2" fmla="*/ 4495657 h 5074502"/>
                <a:gd name="connsiteX3" fmla="*/ 435551 w 519535"/>
                <a:gd name="connsiteY3" fmla="*/ 3584854 h 5074502"/>
                <a:gd name="connsiteX4" fmla="*/ 489361 w 519535"/>
                <a:gd name="connsiteY4" fmla="*/ 293634 h 5074502"/>
                <a:gd name="connsiteX5" fmla="*/ 31603 w 519535"/>
                <a:gd name="connsiteY5" fmla="*/ 329776 h 5074502"/>
                <a:gd name="connsiteX0" fmla="*/ 423678 w 504190"/>
                <a:gd name="connsiteY0" fmla="*/ 5070025 h 5074502"/>
                <a:gd name="connsiteX1" fmla="*/ 112409 w 504190"/>
                <a:gd name="connsiteY1" fmla="*/ 4794093 h 5074502"/>
                <a:gd name="connsiteX2" fmla="*/ 92262 w 504190"/>
                <a:gd name="connsiteY2" fmla="*/ 4495657 h 5074502"/>
                <a:gd name="connsiteX3" fmla="*/ 420206 w 504190"/>
                <a:gd name="connsiteY3" fmla="*/ 3584854 h 5074502"/>
                <a:gd name="connsiteX4" fmla="*/ 474016 w 504190"/>
                <a:gd name="connsiteY4" fmla="*/ 293634 h 5074502"/>
                <a:gd name="connsiteX5" fmla="*/ 16258 w 504190"/>
                <a:gd name="connsiteY5" fmla="*/ 329776 h 5074502"/>
                <a:gd name="connsiteX0" fmla="*/ 338437 w 504190"/>
                <a:gd name="connsiteY0" fmla="*/ 5031279 h 5036423"/>
                <a:gd name="connsiteX1" fmla="*/ 112409 w 504190"/>
                <a:gd name="connsiteY1" fmla="*/ 4794093 h 5036423"/>
                <a:gd name="connsiteX2" fmla="*/ 92262 w 504190"/>
                <a:gd name="connsiteY2" fmla="*/ 4495657 h 5036423"/>
                <a:gd name="connsiteX3" fmla="*/ 420206 w 504190"/>
                <a:gd name="connsiteY3" fmla="*/ 3584854 h 5036423"/>
                <a:gd name="connsiteX4" fmla="*/ 474016 w 504190"/>
                <a:gd name="connsiteY4" fmla="*/ 293634 h 5036423"/>
                <a:gd name="connsiteX5" fmla="*/ 16258 w 504190"/>
                <a:gd name="connsiteY5" fmla="*/ 329776 h 5036423"/>
                <a:gd name="connsiteX0" fmla="*/ 338437 w 504190"/>
                <a:gd name="connsiteY0" fmla="*/ 5051447 h 5056591"/>
                <a:gd name="connsiteX1" fmla="*/ 112409 w 504190"/>
                <a:gd name="connsiteY1" fmla="*/ 4814261 h 5056591"/>
                <a:gd name="connsiteX2" fmla="*/ 92262 w 504190"/>
                <a:gd name="connsiteY2" fmla="*/ 4515825 h 5056591"/>
                <a:gd name="connsiteX3" fmla="*/ 420206 w 504190"/>
                <a:gd name="connsiteY3" fmla="*/ 3883991 h 5056591"/>
                <a:gd name="connsiteX4" fmla="*/ 474016 w 504190"/>
                <a:gd name="connsiteY4" fmla="*/ 313802 h 5056591"/>
                <a:gd name="connsiteX5" fmla="*/ 16258 w 504190"/>
                <a:gd name="connsiteY5" fmla="*/ 349944 h 5056591"/>
                <a:gd name="connsiteX0" fmla="*/ 338929 w 491388"/>
                <a:gd name="connsiteY0" fmla="*/ 5051447 h 5056591"/>
                <a:gd name="connsiteX1" fmla="*/ 112901 w 491388"/>
                <a:gd name="connsiteY1" fmla="*/ 4814261 h 5056591"/>
                <a:gd name="connsiteX2" fmla="*/ 92754 w 491388"/>
                <a:gd name="connsiteY2" fmla="*/ 4515825 h 5056591"/>
                <a:gd name="connsiteX3" fmla="*/ 420698 w 491388"/>
                <a:gd name="connsiteY3" fmla="*/ 3883991 h 5056591"/>
                <a:gd name="connsiteX4" fmla="*/ 457304 w 491388"/>
                <a:gd name="connsiteY4" fmla="*/ 313802 h 5056591"/>
                <a:gd name="connsiteX5" fmla="*/ 16750 w 491388"/>
                <a:gd name="connsiteY5" fmla="*/ 349944 h 5056591"/>
                <a:gd name="connsiteX0" fmla="*/ 337369 w 463458"/>
                <a:gd name="connsiteY0" fmla="*/ 5048081 h 5053225"/>
                <a:gd name="connsiteX1" fmla="*/ 111341 w 463458"/>
                <a:gd name="connsiteY1" fmla="*/ 4810895 h 5053225"/>
                <a:gd name="connsiteX2" fmla="*/ 91194 w 463458"/>
                <a:gd name="connsiteY2" fmla="*/ 4512459 h 5053225"/>
                <a:gd name="connsiteX3" fmla="*/ 419138 w 463458"/>
                <a:gd name="connsiteY3" fmla="*/ 3880625 h 5053225"/>
                <a:gd name="connsiteX4" fmla="*/ 455744 w 463458"/>
                <a:gd name="connsiteY4" fmla="*/ 310436 h 5053225"/>
                <a:gd name="connsiteX5" fmla="*/ 15190 w 463458"/>
                <a:gd name="connsiteY5" fmla="*/ 346578 h 5053225"/>
                <a:gd name="connsiteX0" fmla="*/ 830749 w 1020089"/>
                <a:gd name="connsiteY0" fmla="*/ 5115196 h 5120340"/>
                <a:gd name="connsiteX1" fmla="*/ 604721 w 1020089"/>
                <a:gd name="connsiteY1" fmla="*/ 4878010 h 5120340"/>
                <a:gd name="connsiteX2" fmla="*/ 584574 w 1020089"/>
                <a:gd name="connsiteY2" fmla="*/ 4579574 h 5120340"/>
                <a:gd name="connsiteX3" fmla="*/ 912518 w 1020089"/>
                <a:gd name="connsiteY3" fmla="*/ 3947740 h 5120340"/>
                <a:gd name="connsiteX4" fmla="*/ 949124 w 1020089"/>
                <a:gd name="connsiteY4" fmla="*/ 377551 h 5120340"/>
                <a:gd name="connsiteX5" fmla="*/ 9634 w 1020089"/>
                <a:gd name="connsiteY5" fmla="*/ 274208 h 5120340"/>
                <a:gd name="connsiteX0" fmla="*/ 821116 w 1010456"/>
                <a:gd name="connsiteY0" fmla="*/ 5092151 h 5097295"/>
                <a:gd name="connsiteX1" fmla="*/ 595088 w 1010456"/>
                <a:gd name="connsiteY1" fmla="*/ 4854965 h 5097295"/>
                <a:gd name="connsiteX2" fmla="*/ 574941 w 1010456"/>
                <a:gd name="connsiteY2" fmla="*/ 4556529 h 5097295"/>
                <a:gd name="connsiteX3" fmla="*/ 902885 w 1010456"/>
                <a:gd name="connsiteY3" fmla="*/ 3924695 h 5097295"/>
                <a:gd name="connsiteX4" fmla="*/ 939491 w 1010456"/>
                <a:gd name="connsiteY4" fmla="*/ 354506 h 5097295"/>
                <a:gd name="connsiteX5" fmla="*/ 1 w 1010456"/>
                <a:gd name="connsiteY5" fmla="*/ 251163 h 5097295"/>
                <a:gd name="connsiteX0" fmla="*/ 1199618 w 1416974"/>
                <a:gd name="connsiteY0" fmla="*/ 5187936 h 5193080"/>
                <a:gd name="connsiteX1" fmla="*/ 973590 w 1416974"/>
                <a:gd name="connsiteY1" fmla="*/ 4950750 h 5193080"/>
                <a:gd name="connsiteX2" fmla="*/ 953443 w 1416974"/>
                <a:gd name="connsiteY2" fmla="*/ 4652314 h 5193080"/>
                <a:gd name="connsiteX3" fmla="*/ 1281387 w 1416974"/>
                <a:gd name="connsiteY3" fmla="*/ 4020480 h 5193080"/>
                <a:gd name="connsiteX4" fmla="*/ 1317993 w 1416974"/>
                <a:gd name="connsiteY4" fmla="*/ 450291 h 5193080"/>
                <a:gd name="connsiteX5" fmla="*/ 0 w 1416974"/>
                <a:gd name="connsiteY5" fmla="*/ 168717 h 5193080"/>
                <a:gd name="connsiteX0" fmla="*/ 1199618 w 1416974"/>
                <a:gd name="connsiteY0" fmla="*/ 5148963 h 5154107"/>
                <a:gd name="connsiteX1" fmla="*/ 973590 w 1416974"/>
                <a:gd name="connsiteY1" fmla="*/ 4911777 h 5154107"/>
                <a:gd name="connsiteX2" fmla="*/ 953443 w 1416974"/>
                <a:gd name="connsiteY2" fmla="*/ 4613341 h 5154107"/>
                <a:gd name="connsiteX3" fmla="*/ 1281387 w 1416974"/>
                <a:gd name="connsiteY3" fmla="*/ 3981507 h 5154107"/>
                <a:gd name="connsiteX4" fmla="*/ 1317993 w 1416974"/>
                <a:gd name="connsiteY4" fmla="*/ 411318 h 5154107"/>
                <a:gd name="connsiteX5" fmla="*/ 0 w 1416974"/>
                <a:gd name="connsiteY5" fmla="*/ 129744 h 5154107"/>
                <a:gd name="connsiteX0" fmla="*/ 1199618 w 1416974"/>
                <a:gd name="connsiteY0" fmla="*/ 5169673 h 5174817"/>
                <a:gd name="connsiteX1" fmla="*/ 973590 w 1416974"/>
                <a:gd name="connsiteY1" fmla="*/ 4932487 h 5174817"/>
                <a:gd name="connsiteX2" fmla="*/ 953443 w 1416974"/>
                <a:gd name="connsiteY2" fmla="*/ 4634051 h 5174817"/>
                <a:gd name="connsiteX3" fmla="*/ 1281387 w 1416974"/>
                <a:gd name="connsiteY3" fmla="*/ 4002217 h 5174817"/>
                <a:gd name="connsiteX4" fmla="*/ 1317993 w 1416974"/>
                <a:gd name="connsiteY4" fmla="*/ 432028 h 5174817"/>
                <a:gd name="connsiteX5" fmla="*/ 0 w 1416974"/>
                <a:gd name="connsiteY5" fmla="*/ 150454 h 5174817"/>
                <a:gd name="connsiteX0" fmla="*/ 1199618 w 1329391"/>
                <a:gd name="connsiteY0" fmla="*/ 5192556 h 5197700"/>
                <a:gd name="connsiteX1" fmla="*/ 973590 w 1329391"/>
                <a:gd name="connsiteY1" fmla="*/ 4955370 h 5197700"/>
                <a:gd name="connsiteX2" fmla="*/ 953443 w 1329391"/>
                <a:gd name="connsiteY2" fmla="*/ 4656934 h 5197700"/>
                <a:gd name="connsiteX3" fmla="*/ 1281387 w 1329391"/>
                <a:gd name="connsiteY3" fmla="*/ 4025100 h 5197700"/>
                <a:gd name="connsiteX4" fmla="*/ 1317993 w 1329391"/>
                <a:gd name="connsiteY4" fmla="*/ 454911 h 5197700"/>
                <a:gd name="connsiteX5" fmla="*/ 0 w 1329391"/>
                <a:gd name="connsiteY5" fmla="*/ 173337 h 5197700"/>
                <a:gd name="connsiteX0" fmla="*/ 1199618 w 1321400"/>
                <a:gd name="connsiteY0" fmla="*/ 5192556 h 5197700"/>
                <a:gd name="connsiteX1" fmla="*/ 973590 w 1321400"/>
                <a:gd name="connsiteY1" fmla="*/ 4955370 h 5197700"/>
                <a:gd name="connsiteX2" fmla="*/ 953443 w 1321400"/>
                <a:gd name="connsiteY2" fmla="*/ 4656934 h 5197700"/>
                <a:gd name="connsiteX3" fmla="*/ 1281387 w 1321400"/>
                <a:gd name="connsiteY3" fmla="*/ 4025100 h 5197700"/>
                <a:gd name="connsiteX4" fmla="*/ 1317993 w 1321400"/>
                <a:gd name="connsiteY4" fmla="*/ 454911 h 5197700"/>
                <a:gd name="connsiteX5" fmla="*/ 0 w 1321400"/>
                <a:gd name="connsiteY5" fmla="*/ 173337 h 5197700"/>
                <a:gd name="connsiteX0" fmla="*/ 1199618 w 1323816"/>
                <a:gd name="connsiteY0" fmla="*/ 5192556 h 5197700"/>
                <a:gd name="connsiteX1" fmla="*/ 973590 w 1323816"/>
                <a:gd name="connsiteY1" fmla="*/ 4955370 h 5197700"/>
                <a:gd name="connsiteX2" fmla="*/ 953443 w 1323816"/>
                <a:gd name="connsiteY2" fmla="*/ 4656934 h 5197700"/>
                <a:gd name="connsiteX3" fmla="*/ 1281387 w 1323816"/>
                <a:gd name="connsiteY3" fmla="*/ 4025100 h 5197700"/>
                <a:gd name="connsiteX4" fmla="*/ 1317993 w 1323816"/>
                <a:gd name="connsiteY4" fmla="*/ 454911 h 5197700"/>
                <a:gd name="connsiteX5" fmla="*/ 0 w 1323816"/>
                <a:gd name="connsiteY5" fmla="*/ 173337 h 5197700"/>
                <a:gd name="connsiteX0" fmla="*/ 1199618 w 1323816"/>
                <a:gd name="connsiteY0" fmla="*/ 5192556 h 5197700"/>
                <a:gd name="connsiteX1" fmla="*/ 973590 w 1323816"/>
                <a:gd name="connsiteY1" fmla="*/ 4955370 h 5197700"/>
                <a:gd name="connsiteX2" fmla="*/ 953443 w 1323816"/>
                <a:gd name="connsiteY2" fmla="*/ 4656934 h 5197700"/>
                <a:gd name="connsiteX3" fmla="*/ 1281387 w 1323816"/>
                <a:gd name="connsiteY3" fmla="*/ 4025100 h 5197700"/>
                <a:gd name="connsiteX4" fmla="*/ 1317993 w 1323816"/>
                <a:gd name="connsiteY4" fmla="*/ 454911 h 5197700"/>
                <a:gd name="connsiteX5" fmla="*/ 0 w 1323816"/>
                <a:gd name="connsiteY5" fmla="*/ 173337 h 5197700"/>
                <a:gd name="connsiteX0" fmla="*/ 1199618 w 1332499"/>
                <a:gd name="connsiteY0" fmla="*/ 5192556 h 5197972"/>
                <a:gd name="connsiteX1" fmla="*/ 973590 w 1332499"/>
                <a:gd name="connsiteY1" fmla="*/ 4955370 h 5197972"/>
                <a:gd name="connsiteX2" fmla="*/ 893227 w 1332499"/>
                <a:gd name="connsiteY2" fmla="*/ 4588741 h 5197972"/>
                <a:gd name="connsiteX3" fmla="*/ 1281387 w 1332499"/>
                <a:gd name="connsiteY3" fmla="*/ 4025100 h 5197972"/>
                <a:gd name="connsiteX4" fmla="*/ 1317993 w 1332499"/>
                <a:gd name="connsiteY4" fmla="*/ 454911 h 5197972"/>
                <a:gd name="connsiteX5" fmla="*/ 0 w 1332499"/>
                <a:gd name="connsiteY5" fmla="*/ 173337 h 5197972"/>
                <a:gd name="connsiteX0" fmla="*/ 1199618 w 1332499"/>
                <a:gd name="connsiteY0" fmla="*/ 5192556 h 5197972"/>
                <a:gd name="connsiteX1" fmla="*/ 973590 w 1332499"/>
                <a:gd name="connsiteY1" fmla="*/ 4955370 h 5197972"/>
                <a:gd name="connsiteX2" fmla="*/ 893227 w 1332499"/>
                <a:gd name="connsiteY2" fmla="*/ 4588741 h 5197972"/>
                <a:gd name="connsiteX3" fmla="*/ 1281387 w 1332499"/>
                <a:gd name="connsiteY3" fmla="*/ 4025100 h 5197972"/>
                <a:gd name="connsiteX4" fmla="*/ 1317993 w 1332499"/>
                <a:gd name="connsiteY4" fmla="*/ 454911 h 5197972"/>
                <a:gd name="connsiteX5" fmla="*/ 0 w 1332499"/>
                <a:gd name="connsiteY5" fmla="*/ 173337 h 5197972"/>
                <a:gd name="connsiteX0" fmla="*/ 1199618 w 1332499"/>
                <a:gd name="connsiteY0" fmla="*/ 5192556 h 5197561"/>
                <a:gd name="connsiteX1" fmla="*/ 913374 w 1332499"/>
                <a:gd name="connsiteY1" fmla="*/ 4938323 h 5197561"/>
                <a:gd name="connsiteX2" fmla="*/ 893227 w 1332499"/>
                <a:gd name="connsiteY2" fmla="*/ 4588741 h 5197561"/>
                <a:gd name="connsiteX3" fmla="*/ 1281387 w 1332499"/>
                <a:gd name="connsiteY3" fmla="*/ 4025100 h 5197561"/>
                <a:gd name="connsiteX4" fmla="*/ 1317993 w 1332499"/>
                <a:gd name="connsiteY4" fmla="*/ 454911 h 5197561"/>
                <a:gd name="connsiteX5" fmla="*/ 0 w 1332499"/>
                <a:gd name="connsiteY5" fmla="*/ 173337 h 5197561"/>
                <a:gd name="connsiteX0" fmla="*/ 597454 w 1332499"/>
                <a:gd name="connsiteY0" fmla="*/ 5226651 h 5231091"/>
                <a:gd name="connsiteX1" fmla="*/ 913374 w 1332499"/>
                <a:gd name="connsiteY1" fmla="*/ 4938323 h 5231091"/>
                <a:gd name="connsiteX2" fmla="*/ 893227 w 1332499"/>
                <a:gd name="connsiteY2" fmla="*/ 4588741 h 5231091"/>
                <a:gd name="connsiteX3" fmla="*/ 1281387 w 1332499"/>
                <a:gd name="connsiteY3" fmla="*/ 4025100 h 5231091"/>
                <a:gd name="connsiteX4" fmla="*/ 1317993 w 1332499"/>
                <a:gd name="connsiteY4" fmla="*/ 454911 h 5231091"/>
                <a:gd name="connsiteX5" fmla="*/ 0 w 1332499"/>
                <a:gd name="connsiteY5" fmla="*/ 173337 h 5231091"/>
                <a:gd name="connsiteX0" fmla="*/ 597454 w 1332499"/>
                <a:gd name="connsiteY0" fmla="*/ 5226651 h 5230562"/>
                <a:gd name="connsiteX1" fmla="*/ 870362 w 1332499"/>
                <a:gd name="connsiteY1" fmla="*/ 4904228 h 5230562"/>
                <a:gd name="connsiteX2" fmla="*/ 893227 w 1332499"/>
                <a:gd name="connsiteY2" fmla="*/ 4588741 h 5230562"/>
                <a:gd name="connsiteX3" fmla="*/ 1281387 w 1332499"/>
                <a:gd name="connsiteY3" fmla="*/ 4025100 h 5230562"/>
                <a:gd name="connsiteX4" fmla="*/ 1317993 w 1332499"/>
                <a:gd name="connsiteY4" fmla="*/ 454911 h 5230562"/>
                <a:gd name="connsiteX5" fmla="*/ 0 w 1332499"/>
                <a:gd name="connsiteY5" fmla="*/ 173337 h 5230562"/>
                <a:gd name="connsiteX0" fmla="*/ 597454 w 1338581"/>
                <a:gd name="connsiteY0" fmla="*/ 5226651 h 5230524"/>
                <a:gd name="connsiteX1" fmla="*/ 870362 w 1338581"/>
                <a:gd name="connsiteY1" fmla="*/ 4904228 h 5230524"/>
                <a:gd name="connsiteX2" fmla="*/ 790000 w 1338581"/>
                <a:gd name="connsiteY2" fmla="*/ 4605790 h 5230524"/>
                <a:gd name="connsiteX3" fmla="*/ 1281387 w 1338581"/>
                <a:gd name="connsiteY3" fmla="*/ 4025100 h 5230524"/>
                <a:gd name="connsiteX4" fmla="*/ 1317993 w 1338581"/>
                <a:gd name="connsiteY4" fmla="*/ 454911 h 5230524"/>
                <a:gd name="connsiteX5" fmla="*/ 0 w 1338581"/>
                <a:gd name="connsiteY5" fmla="*/ 173337 h 5230524"/>
                <a:gd name="connsiteX0" fmla="*/ 597454 w 1340751"/>
                <a:gd name="connsiteY0" fmla="*/ 5226651 h 5230679"/>
                <a:gd name="connsiteX1" fmla="*/ 870362 w 1340751"/>
                <a:gd name="connsiteY1" fmla="*/ 4904228 h 5230679"/>
                <a:gd name="connsiteX2" fmla="*/ 755592 w 1340751"/>
                <a:gd name="connsiteY2" fmla="*/ 4537597 h 5230679"/>
                <a:gd name="connsiteX3" fmla="*/ 1281387 w 1340751"/>
                <a:gd name="connsiteY3" fmla="*/ 4025100 h 5230679"/>
                <a:gd name="connsiteX4" fmla="*/ 1317993 w 1340751"/>
                <a:gd name="connsiteY4" fmla="*/ 454911 h 5230679"/>
                <a:gd name="connsiteX5" fmla="*/ 0 w 1340751"/>
                <a:gd name="connsiteY5" fmla="*/ 173337 h 5230679"/>
                <a:gd name="connsiteX0" fmla="*/ 597454 w 1340751"/>
                <a:gd name="connsiteY0" fmla="*/ 5226651 h 5230679"/>
                <a:gd name="connsiteX1" fmla="*/ 870362 w 1340751"/>
                <a:gd name="connsiteY1" fmla="*/ 4904228 h 5230679"/>
                <a:gd name="connsiteX2" fmla="*/ 755592 w 1340751"/>
                <a:gd name="connsiteY2" fmla="*/ 4537597 h 5230679"/>
                <a:gd name="connsiteX3" fmla="*/ 1281387 w 1340751"/>
                <a:gd name="connsiteY3" fmla="*/ 4025100 h 5230679"/>
                <a:gd name="connsiteX4" fmla="*/ 1317993 w 1340751"/>
                <a:gd name="connsiteY4" fmla="*/ 454911 h 5230679"/>
                <a:gd name="connsiteX5" fmla="*/ 0 w 1340751"/>
                <a:gd name="connsiteY5" fmla="*/ 173337 h 5230679"/>
                <a:gd name="connsiteX0" fmla="*/ 597454 w 1450731"/>
                <a:gd name="connsiteY0" fmla="*/ 5208407 h 5212435"/>
                <a:gd name="connsiteX1" fmla="*/ 870362 w 1450731"/>
                <a:gd name="connsiteY1" fmla="*/ 4885984 h 5212435"/>
                <a:gd name="connsiteX2" fmla="*/ 755592 w 1450731"/>
                <a:gd name="connsiteY2" fmla="*/ 4519353 h 5212435"/>
                <a:gd name="connsiteX3" fmla="*/ 1341604 w 1450731"/>
                <a:gd name="connsiteY3" fmla="*/ 4083572 h 5212435"/>
                <a:gd name="connsiteX4" fmla="*/ 1317993 w 1450731"/>
                <a:gd name="connsiteY4" fmla="*/ 436667 h 5212435"/>
                <a:gd name="connsiteX5" fmla="*/ 0 w 1450731"/>
                <a:gd name="connsiteY5" fmla="*/ 155093 h 5212435"/>
                <a:gd name="connsiteX0" fmla="*/ 597454 w 1428031"/>
                <a:gd name="connsiteY0" fmla="*/ 5208407 h 5212435"/>
                <a:gd name="connsiteX1" fmla="*/ 870362 w 1428031"/>
                <a:gd name="connsiteY1" fmla="*/ 4885984 h 5212435"/>
                <a:gd name="connsiteX2" fmla="*/ 755592 w 1428031"/>
                <a:gd name="connsiteY2" fmla="*/ 4519353 h 5212435"/>
                <a:gd name="connsiteX3" fmla="*/ 1341604 w 1428031"/>
                <a:gd name="connsiteY3" fmla="*/ 4083572 h 5212435"/>
                <a:gd name="connsiteX4" fmla="*/ 1317993 w 1428031"/>
                <a:gd name="connsiteY4" fmla="*/ 436667 h 5212435"/>
                <a:gd name="connsiteX5" fmla="*/ 0 w 1428031"/>
                <a:gd name="connsiteY5" fmla="*/ 155093 h 5212435"/>
                <a:gd name="connsiteX0" fmla="*/ 597454 w 1346232"/>
                <a:gd name="connsiteY0" fmla="*/ 5250231 h 5254259"/>
                <a:gd name="connsiteX1" fmla="*/ 870362 w 1346232"/>
                <a:gd name="connsiteY1" fmla="*/ 4927808 h 5254259"/>
                <a:gd name="connsiteX2" fmla="*/ 755592 w 1346232"/>
                <a:gd name="connsiteY2" fmla="*/ 4561177 h 5254259"/>
                <a:gd name="connsiteX3" fmla="*/ 1341604 w 1346232"/>
                <a:gd name="connsiteY3" fmla="*/ 4125396 h 5254259"/>
                <a:gd name="connsiteX4" fmla="*/ 1317993 w 1346232"/>
                <a:gd name="connsiteY4" fmla="*/ 478491 h 5254259"/>
                <a:gd name="connsiteX5" fmla="*/ 0 w 1346232"/>
                <a:gd name="connsiteY5" fmla="*/ 196917 h 5254259"/>
                <a:gd name="connsiteX0" fmla="*/ 597454 w 1341733"/>
                <a:gd name="connsiteY0" fmla="*/ 5250231 h 5254259"/>
                <a:gd name="connsiteX1" fmla="*/ 870362 w 1341733"/>
                <a:gd name="connsiteY1" fmla="*/ 4927808 h 5254259"/>
                <a:gd name="connsiteX2" fmla="*/ 755592 w 1341733"/>
                <a:gd name="connsiteY2" fmla="*/ 4561177 h 5254259"/>
                <a:gd name="connsiteX3" fmla="*/ 1341604 w 1341733"/>
                <a:gd name="connsiteY3" fmla="*/ 4125396 h 5254259"/>
                <a:gd name="connsiteX4" fmla="*/ 1317993 w 1341733"/>
                <a:gd name="connsiteY4" fmla="*/ 478491 h 5254259"/>
                <a:gd name="connsiteX5" fmla="*/ 0 w 1341733"/>
                <a:gd name="connsiteY5" fmla="*/ 196917 h 5254259"/>
                <a:gd name="connsiteX0" fmla="*/ 597454 w 1358152"/>
                <a:gd name="connsiteY0" fmla="*/ 5250231 h 5254259"/>
                <a:gd name="connsiteX1" fmla="*/ 870362 w 1358152"/>
                <a:gd name="connsiteY1" fmla="*/ 4927808 h 5254259"/>
                <a:gd name="connsiteX2" fmla="*/ 1048071 w 1358152"/>
                <a:gd name="connsiteY2" fmla="*/ 4561177 h 5254259"/>
                <a:gd name="connsiteX3" fmla="*/ 1341604 w 1358152"/>
                <a:gd name="connsiteY3" fmla="*/ 4125396 h 5254259"/>
                <a:gd name="connsiteX4" fmla="*/ 1317993 w 1358152"/>
                <a:gd name="connsiteY4" fmla="*/ 478491 h 5254259"/>
                <a:gd name="connsiteX5" fmla="*/ 0 w 1358152"/>
                <a:gd name="connsiteY5" fmla="*/ 196917 h 5254259"/>
                <a:gd name="connsiteX0" fmla="*/ 597454 w 1358153"/>
                <a:gd name="connsiteY0" fmla="*/ 5250231 h 5255612"/>
                <a:gd name="connsiteX1" fmla="*/ 870362 w 1358153"/>
                <a:gd name="connsiteY1" fmla="*/ 4927808 h 5255612"/>
                <a:gd name="connsiteX2" fmla="*/ 1341604 w 1358153"/>
                <a:gd name="connsiteY2" fmla="*/ 4125396 h 5255612"/>
                <a:gd name="connsiteX3" fmla="*/ 1317993 w 1358153"/>
                <a:gd name="connsiteY3" fmla="*/ 478491 h 5255612"/>
                <a:gd name="connsiteX4" fmla="*/ 0 w 1358153"/>
                <a:gd name="connsiteY4" fmla="*/ 196917 h 5255612"/>
                <a:gd name="connsiteX0" fmla="*/ 597454 w 1369791"/>
                <a:gd name="connsiteY0" fmla="*/ 5250231 h 5252562"/>
                <a:gd name="connsiteX1" fmla="*/ 887566 w 1369791"/>
                <a:gd name="connsiteY1" fmla="*/ 4655040 h 5252562"/>
                <a:gd name="connsiteX2" fmla="*/ 1341604 w 1369791"/>
                <a:gd name="connsiteY2" fmla="*/ 4125396 h 5252562"/>
                <a:gd name="connsiteX3" fmla="*/ 1317993 w 1369791"/>
                <a:gd name="connsiteY3" fmla="*/ 478491 h 5252562"/>
                <a:gd name="connsiteX4" fmla="*/ 0 w 1369791"/>
                <a:gd name="connsiteY4" fmla="*/ 196917 h 5252562"/>
                <a:gd name="connsiteX0" fmla="*/ 597454 w 1369791"/>
                <a:gd name="connsiteY0" fmla="*/ 5250231 h 5250231"/>
                <a:gd name="connsiteX1" fmla="*/ 1341604 w 1369791"/>
                <a:gd name="connsiteY1" fmla="*/ 4125396 h 5250231"/>
                <a:gd name="connsiteX2" fmla="*/ 1317993 w 1369791"/>
                <a:gd name="connsiteY2" fmla="*/ 478491 h 5250231"/>
                <a:gd name="connsiteX3" fmla="*/ 0 w 1369791"/>
                <a:gd name="connsiteY3" fmla="*/ 196917 h 5250231"/>
                <a:gd name="connsiteX0" fmla="*/ 623261 w 1389187"/>
                <a:gd name="connsiteY0" fmla="*/ 4764363 h 4764363"/>
                <a:gd name="connsiteX1" fmla="*/ 1341604 w 1389187"/>
                <a:gd name="connsiteY1" fmla="*/ 4125396 h 4764363"/>
                <a:gd name="connsiteX2" fmla="*/ 1317993 w 1389187"/>
                <a:gd name="connsiteY2" fmla="*/ 478491 h 4764363"/>
                <a:gd name="connsiteX3" fmla="*/ 0 w 1389187"/>
                <a:gd name="connsiteY3" fmla="*/ 196917 h 4764363"/>
                <a:gd name="connsiteX0" fmla="*/ 623261 w 1389187"/>
                <a:gd name="connsiteY0" fmla="*/ 4764363 h 4764363"/>
                <a:gd name="connsiteX1" fmla="*/ 1341604 w 1389187"/>
                <a:gd name="connsiteY1" fmla="*/ 4125396 h 4764363"/>
                <a:gd name="connsiteX2" fmla="*/ 1317993 w 1389187"/>
                <a:gd name="connsiteY2" fmla="*/ 478491 h 4764363"/>
                <a:gd name="connsiteX3" fmla="*/ 0 w 1389187"/>
                <a:gd name="connsiteY3" fmla="*/ 196917 h 4764363"/>
                <a:gd name="connsiteX0" fmla="*/ 623261 w 1457817"/>
                <a:gd name="connsiteY0" fmla="*/ 4764363 h 4764363"/>
                <a:gd name="connsiteX1" fmla="*/ 1341604 w 1457817"/>
                <a:gd name="connsiteY1" fmla="*/ 4125396 h 4764363"/>
                <a:gd name="connsiteX2" fmla="*/ 1317993 w 1457817"/>
                <a:gd name="connsiteY2" fmla="*/ 478491 h 4764363"/>
                <a:gd name="connsiteX3" fmla="*/ 0 w 1457817"/>
                <a:gd name="connsiteY3" fmla="*/ 196917 h 4764363"/>
                <a:gd name="connsiteX0" fmla="*/ 623261 w 1342139"/>
                <a:gd name="connsiteY0" fmla="*/ 4764363 h 4764363"/>
                <a:gd name="connsiteX1" fmla="*/ 1341604 w 1342139"/>
                <a:gd name="connsiteY1" fmla="*/ 4125396 h 4764363"/>
                <a:gd name="connsiteX2" fmla="*/ 1317993 w 1342139"/>
                <a:gd name="connsiteY2" fmla="*/ 478491 h 4764363"/>
                <a:gd name="connsiteX3" fmla="*/ 0 w 1342139"/>
                <a:gd name="connsiteY3" fmla="*/ 196917 h 4764363"/>
                <a:gd name="connsiteX0" fmla="*/ 623261 w 1351895"/>
                <a:gd name="connsiteY0" fmla="*/ 4764363 h 4764363"/>
                <a:gd name="connsiteX1" fmla="*/ 1136300 w 1351895"/>
                <a:gd name="connsiteY1" fmla="*/ 4555688 h 4764363"/>
                <a:gd name="connsiteX2" fmla="*/ 1341604 w 1351895"/>
                <a:gd name="connsiteY2" fmla="*/ 4125396 h 4764363"/>
                <a:gd name="connsiteX3" fmla="*/ 1317993 w 1351895"/>
                <a:gd name="connsiteY3" fmla="*/ 478491 h 4764363"/>
                <a:gd name="connsiteX4" fmla="*/ 0 w 1351895"/>
                <a:gd name="connsiteY4" fmla="*/ 196917 h 4764363"/>
                <a:gd name="connsiteX0" fmla="*/ 623261 w 1356763"/>
                <a:gd name="connsiteY0" fmla="*/ 4764363 h 4764363"/>
                <a:gd name="connsiteX1" fmla="*/ 1067482 w 1356763"/>
                <a:gd name="connsiteY1" fmla="*/ 4513068 h 4764363"/>
                <a:gd name="connsiteX2" fmla="*/ 1341604 w 1356763"/>
                <a:gd name="connsiteY2" fmla="*/ 4125396 h 4764363"/>
                <a:gd name="connsiteX3" fmla="*/ 1317993 w 1356763"/>
                <a:gd name="connsiteY3" fmla="*/ 478491 h 4764363"/>
                <a:gd name="connsiteX4" fmla="*/ 0 w 1356763"/>
                <a:gd name="connsiteY4" fmla="*/ 196917 h 4764363"/>
                <a:gd name="connsiteX0" fmla="*/ 623261 w 1356763"/>
                <a:gd name="connsiteY0" fmla="*/ 4764363 h 4764363"/>
                <a:gd name="connsiteX1" fmla="*/ 1067482 w 1356763"/>
                <a:gd name="connsiteY1" fmla="*/ 4513068 h 4764363"/>
                <a:gd name="connsiteX2" fmla="*/ 1341604 w 1356763"/>
                <a:gd name="connsiteY2" fmla="*/ 4125396 h 4764363"/>
                <a:gd name="connsiteX3" fmla="*/ 1317993 w 1356763"/>
                <a:gd name="connsiteY3" fmla="*/ 478491 h 4764363"/>
                <a:gd name="connsiteX4" fmla="*/ 0 w 1356763"/>
                <a:gd name="connsiteY4" fmla="*/ 196917 h 4764363"/>
                <a:gd name="connsiteX0" fmla="*/ 623261 w 1356763"/>
                <a:gd name="connsiteY0" fmla="*/ 4764363 h 4764363"/>
                <a:gd name="connsiteX1" fmla="*/ 1341604 w 1356763"/>
                <a:gd name="connsiteY1" fmla="*/ 4125396 h 4764363"/>
                <a:gd name="connsiteX2" fmla="*/ 1317993 w 1356763"/>
                <a:gd name="connsiteY2" fmla="*/ 478491 h 4764363"/>
                <a:gd name="connsiteX3" fmla="*/ 0 w 1356763"/>
                <a:gd name="connsiteY3" fmla="*/ 196917 h 4764363"/>
                <a:gd name="connsiteX0" fmla="*/ 623261 w 1389187"/>
                <a:gd name="connsiteY0" fmla="*/ 4696171 h 4696171"/>
                <a:gd name="connsiteX1" fmla="*/ 1341604 w 1389187"/>
                <a:gd name="connsiteY1" fmla="*/ 4125396 h 4696171"/>
                <a:gd name="connsiteX2" fmla="*/ 1317993 w 1389187"/>
                <a:gd name="connsiteY2" fmla="*/ 478491 h 4696171"/>
                <a:gd name="connsiteX3" fmla="*/ 0 w 1389187"/>
                <a:gd name="connsiteY3" fmla="*/ 196917 h 4696171"/>
                <a:gd name="connsiteX0" fmla="*/ 623261 w 1389187"/>
                <a:gd name="connsiteY0" fmla="*/ 4696171 h 4696171"/>
                <a:gd name="connsiteX1" fmla="*/ 1341604 w 1389187"/>
                <a:gd name="connsiteY1" fmla="*/ 4125396 h 4696171"/>
                <a:gd name="connsiteX2" fmla="*/ 1317993 w 1389187"/>
                <a:gd name="connsiteY2" fmla="*/ 478491 h 4696171"/>
                <a:gd name="connsiteX3" fmla="*/ 0 w 1389187"/>
                <a:gd name="connsiteY3" fmla="*/ 196917 h 4696171"/>
                <a:gd name="connsiteX0" fmla="*/ 623261 w 1343013"/>
                <a:gd name="connsiteY0" fmla="*/ 4696171 h 4696171"/>
                <a:gd name="connsiteX1" fmla="*/ 1341604 w 1343013"/>
                <a:gd name="connsiteY1" fmla="*/ 4125396 h 4696171"/>
                <a:gd name="connsiteX2" fmla="*/ 1317993 w 1343013"/>
                <a:gd name="connsiteY2" fmla="*/ 478491 h 4696171"/>
                <a:gd name="connsiteX3" fmla="*/ 0 w 1343013"/>
                <a:gd name="connsiteY3" fmla="*/ 196917 h 4696171"/>
              </a:gdLst>
              <a:ahLst/>
              <a:cxnLst>
                <a:cxn ang="0">
                  <a:pos x="connsiteX0" y="connsiteY0"/>
                </a:cxn>
                <a:cxn ang="0">
                  <a:pos x="connsiteX1" y="connsiteY1"/>
                </a:cxn>
                <a:cxn ang="0">
                  <a:pos x="connsiteX2" y="connsiteY2"/>
                </a:cxn>
                <a:cxn ang="0">
                  <a:pos x="connsiteX3" y="connsiteY3"/>
                </a:cxn>
              </a:cxnLst>
              <a:rect l="l" t="t" r="r" b="b"/>
              <a:pathLst>
                <a:path w="1343013" h="4696171">
                  <a:moveTo>
                    <a:pt x="623261" y="4696171"/>
                  </a:moveTo>
                  <a:cubicBezTo>
                    <a:pt x="901950" y="4375525"/>
                    <a:pt x="1372056" y="4836866"/>
                    <a:pt x="1341604" y="4125396"/>
                  </a:cubicBezTo>
                  <a:cubicBezTo>
                    <a:pt x="1311152" y="3413926"/>
                    <a:pt x="1326537" y="1244049"/>
                    <a:pt x="1317993" y="478491"/>
                  </a:cubicBezTo>
                  <a:cubicBezTo>
                    <a:pt x="1309449" y="-287067"/>
                    <a:pt x="489996" y="63219"/>
                    <a:pt x="0" y="196917"/>
                  </a:cubicBezTo>
                </a:path>
              </a:pathLst>
            </a:custGeom>
            <a:noFill/>
            <a:ln w="38100">
              <a:solidFill>
                <a:srgbClr val="3399FF"/>
              </a:solidFill>
              <a:headEnd w="lg"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9" name="Rectangle 8"/>
          <p:cNvSpPr/>
          <p:nvPr/>
        </p:nvSpPr>
        <p:spPr>
          <a:xfrm>
            <a:off x="604245" y="3686425"/>
            <a:ext cx="360040" cy="368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117">
            <a:extLst>
              <a:ext uri="{FF2B5EF4-FFF2-40B4-BE49-F238E27FC236}">
                <a16:creationId xmlns:a16="http://schemas.microsoft.com/office/drawing/2014/main" id="{4AC194B2-6C82-4F0A-9B4C-3108DC7C821C}"/>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a:solidFill>
                  <a:schemeClr val="bg1"/>
                </a:solidFill>
                <a:latin typeface="Calibri" pitchFamily="34" charset="0"/>
              </a:rPr>
              <a:t>What is microclimate?</a:t>
            </a:r>
          </a:p>
        </p:txBody>
      </p:sp>
    </p:spTree>
    <p:extLst>
      <p:ext uri="{BB962C8B-B14F-4D97-AF65-F5344CB8AC3E}">
        <p14:creationId xmlns:p14="http://schemas.microsoft.com/office/powerpoint/2010/main" val="39651597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461665"/>
          </a:xfrm>
          <a:prstGeom prst="rect">
            <a:avLst/>
          </a:prstGeom>
          <a:noFill/>
        </p:spPr>
        <p:txBody>
          <a:bodyPr wrap="square" rtlCol="0">
            <a:spAutoFit/>
          </a:bodyPr>
          <a:lstStyle/>
          <a:p>
            <a:r>
              <a:rPr lang="en-GB" sz="2400" b="1" dirty="0">
                <a:solidFill>
                  <a:prstClr val="black"/>
                </a:solidFill>
                <a:cs typeface="Arial" pitchFamily="34" charset="0"/>
              </a:rPr>
              <a:t>Underlying processes:</a:t>
            </a:r>
          </a:p>
        </p:txBody>
      </p:sp>
      <p:sp>
        <p:nvSpPr>
          <p:cNvPr id="11" name="TextBox 14"/>
          <p:cNvSpPr txBox="1"/>
          <p:nvPr/>
        </p:nvSpPr>
        <p:spPr>
          <a:xfrm>
            <a:off x="1" y="6461814"/>
            <a:ext cx="9143988" cy="400110"/>
          </a:xfrm>
          <a:prstGeom prst="rect">
            <a:avLst/>
          </a:prstGeom>
          <a:noFill/>
        </p:spPr>
        <p:txBody>
          <a:bodyPr wrap="square">
            <a:spAutoFit/>
          </a:bodyPr>
          <a:lstStyle/>
          <a:p>
            <a:pPr algn="r" fontAlgn="auto">
              <a:spcBef>
                <a:spcPts val="0"/>
              </a:spcBef>
              <a:spcAft>
                <a:spcPts val="0"/>
              </a:spcAft>
              <a:defRPr/>
            </a:pPr>
            <a:r>
              <a:rPr lang="fr-FR" sz="2000" b="1" dirty="0">
                <a:solidFill>
                  <a:schemeClr val="bg1"/>
                </a:solidFill>
              </a:rPr>
              <a:t>Pieter De Frenne et al. (2021)</a:t>
            </a:r>
          </a:p>
        </p:txBody>
      </p:sp>
      <p:sp>
        <p:nvSpPr>
          <p:cNvPr id="9" name="Rectangle 8"/>
          <p:cNvSpPr/>
          <p:nvPr/>
        </p:nvSpPr>
        <p:spPr>
          <a:xfrm>
            <a:off x="604245" y="3686425"/>
            <a:ext cx="360040" cy="368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4"/>
          <p:cNvSpPr txBox="1"/>
          <p:nvPr/>
        </p:nvSpPr>
        <p:spPr>
          <a:xfrm>
            <a:off x="185264" y="1547579"/>
            <a:ext cx="4767579" cy="1200329"/>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prstClr val="black"/>
                </a:solidFill>
                <a:cs typeface="Arial" pitchFamily="34" charset="0"/>
              </a:rPr>
              <a:t>Canopy shading</a:t>
            </a:r>
          </a:p>
          <a:p>
            <a:pPr marL="342900" indent="-342900">
              <a:buFont typeface="Arial" panose="020B0604020202020204" pitchFamily="34" charset="0"/>
              <a:buChar char="•"/>
            </a:pPr>
            <a:r>
              <a:rPr lang="en-GB" sz="2400" dirty="0">
                <a:solidFill>
                  <a:prstClr val="black"/>
                </a:solidFill>
                <a:cs typeface="Arial" pitchFamily="34" charset="0"/>
              </a:rPr>
              <a:t>Tree transpiration</a:t>
            </a:r>
          </a:p>
          <a:p>
            <a:pPr marL="342900" indent="-342900">
              <a:buFont typeface="Arial" panose="020B0604020202020204" pitchFamily="34" charset="0"/>
              <a:buChar char="•"/>
            </a:pPr>
            <a:r>
              <a:rPr lang="en-GB" sz="2400" dirty="0">
                <a:solidFill>
                  <a:prstClr val="black"/>
                </a:solidFill>
                <a:cs typeface="Arial" pitchFamily="34" charset="0"/>
              </a:rPr>
              <a:t>Wind break</a:t>
            </a:r>
          </a:p>
        </p:txBody>
      </p:sp>
      <p:sp>
        <p:nvSpPr>
          <p:cNvPr id="14" name="TextBox 4"/>
          <p:cNvSpPr txBox="1"/>
          <p:nvPr/>
        </p:nvSpPr>
        <p:spPr>
          <a:xfrm>
            <a:off x="185264" y="2866933"/>
            <a:ext cx="4767579" cy="3046988"/>
          </a:xfrm>
          <a:prstGeom prst="rect">
            <a:avLst/>
          </a:prstGeom>
          <a:noFill/>
        </p:spPr>
        <p:txBody>
          <a:bodyPr wrap="square" rtlCol="0">
            <a:spAutoFit/>
          </a:bodyPr>
          <a:lstStyle/>
          <a:p>
            <a:r>
              <a:rPr lang="en-GB" sz="2400" dirty="0">
                <a:solidFill>
                  <a:prstClr val="black"/>
                </a:solidFill>
                <a:cs typeface="Arial" pitchFamily="34" charset="0"/>
              </a:rPr>
              <a:t>The T°C difference between </a:t>
            </a:r>
            <a:r>
              <a:rPr lang="en-GB" sz="2400" b="1" dirty="0">
                <a:solidFill>
                  <a:srgbClr val="006600"/>
                </a:solidFill>
                <a:cs typeface="Arial" pitchFamily="34" charset="0"/>
              </a:rPr>
              <a:t>forest interiors</a:t>
            </a:r>
            <a:r>
              <a:rPr lang="en-GB" sz="2400" dirty="0">
                <a:solidFill>
                  <a:prstClr val="black"/>
                </a:solidFill>
                <a:cs typeface="Arial" pitchFamily="34" charset="0"/>
              </a:rPr>
              <a:t> and more </a:t>
            </a:r>
            <a:r>
              <a:rPr lang="en-GB" sz="2400" b="1" dirty="0">
                <a:solidFill>
                  <a:schemeClr val="accent6">
                    <a:lumMod val="75000"/>
                  </a:schemeClr>
                </a:solidFill>
                <a:cs typeface="Arial" pitchFamily="34" charset="0"/>
              </a:rPr>
              <a:t>open habitats</a:t>
            </a:r>
            <a:r>
              <a:rPr lang="en-GB" sz="2400" dirty="0">
                <a:solidFill>
                  <a:prstClr val="black"/>
                </a:solidFill>
                <a:cs typeface="Arial" pitchFamily="34" charset="0"/>
              </a:rPr>
              <a:t> can reach between </a:t>
            </a:r>
            <a:r>
              <a:rPr lang="en-GB" sz="2400" b="1" dirty="0">
                <a:solidFill>
                  <a:prstClr val="black"/>
                </a:solidFill>
                <a:cs typeface="Arial" pitchFamily="34" charset="0"/>
              </a:rPr>
              <a:t>2 to 15°C </a:t>
            </a:r>
            <a:r>
              <a:rPr lang="en-GB" sz="2400" dirty="0">
                <a:solidFill>
                  <a:prstClr val="black"/>
                </a:solidFill>
                <a:cs typeface="Arial" pitchFamily="34" charset="0"/>
              </a:rPr>
              <a:t>depending on the </a:t>
            </a:r>
            <a:r>
              <a:rPr lang="en-GB" sz="2400" b="1" dirty="0">
                <a:solidFill>
                  <a:prstClr val="black"/>
                </a:solidFill>
                <a:cs typeface="Arial" pitchFamily="34" charset="0"/>
              </a:rPr>
              <a:t>bioclimatic context</a:t>
            </a:r>
            <a:r>
              <a:rPr lang="en-GB" sz="2400" dirty="0">
                <a:solidFill>
                  <a:prstClr val="black"/>
                </a:solidFill>
                <a:cs typeface="Arial" pitchFamily="34" charset="0"/>
              </a:rPr>
              <a:t>, the </a:t>
            </a:r>
            <a:r>
              <a:rPr lang="en-GB" sz="2400" b="1" dirty="0">
                <a:solidFill>
                  <a:prstClr val="black"/>
                </a:solidFill>
                <a:cs typeface="Arial" pitchFamily="34" charset="0"/>
              </a:rPr>
              <a:t>time of the year</a:t>
            </a:r>
            <a:r>
              <a:rPr lang="en-GB" sz="2400" dirty="0">
                <a:solidFill>
                  <a:prstClr val="black"/>
                </a:solidFill>
                <a:cs typeface="Arial" pitchFamily="34" charset="0"/>
              </a:rPr>
              <a:t> and the </a:t>
            </a:r>
            <a:r>
              <a:rPr lang="en-GB" sz="2400" b="1" dirty="0">
                <a:solidFill>
                  <a:prstClr val="black"/>
                </a:solidFill>
                <a:cs typeface="Arial" pitchFamily="34" charset="0"/>
              </a:rPr>
              <a:t>structural properties</a:t>
            </a:r>
            <a:r>
              <a:rPr lang="en-GB" sz="2400" dirty="0">
                <a:solidFill>
                  <a:prstClr val="black"/>
                </a:solidFill>
                <a:cs typeface="Arial" pitchFamily="34" charset="0"/>
              </a:rPr>
              <a:t> of the canopy (maximum height, vertical complexity, canopy density, etc.)</a:t>
            </a:r>
          </a:p>
        </p:txBody>
      </p:sp>
      <p:grpSp>
        <p:nvGrpSpPr>
          <p:cNvPr id="21" name="Groupe 20"/>
          <p:cNvGrpSpPr/>
          <p:nvPr/>
        </p:nvGrpSpPr>
        <p:grpSpPr>
          <a:xfrm>
            <a:off x="4935909" y="1023761"/>
            <a:ext cx="3960440" cy="5267818"/>
            <a:chOff x="5076055" y="1406836"/>
            <a:chExt cx="3701357" cy="4923211"/>
          </a:xfrm>
        </p:grpSpPr>
        <p:pic>
          <p:nvPicPr>
            <p:cNvPr id="22" name="Imag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5" y="1740249"/>
              <a:ext cx="3701357" cy="4589798"/>
            </a:xfrm>
            <a:prstGeom prst="rect">
              <a:avLst/>
            </a:prstGeom>
          </p:spPr>
        </p:pic>
        <p:sp>
          <p:nvSpPr>
            <p:cNvPr id="23" name="Forme libre 22"/>
            <p:cNvSpPr/>
            <p:nvPr/>
          </p:nvSpPr>
          <p:spPr>
            <a:xfrm>
              <a:off x="5796135" y="1421661"/>
              <a:ext cx="1207775" cy="4755190"/>
            </a:xfrm>
            <a:custGeom>
              <a:avLst/>
              <a:gdLst>
                <a:gd name="connsiteX0" fmla="*/ 56008 w 1306907"/>
                <a:gd name="connsiteY0" fmla="*/ 5037686 h 5074584"/>
                <a:gd name="connsiteX1" fmla="*/ 77953 w 1306907"/>
                <a:gd name="connsiteY1" fmla="*/ 4986480 h 5074584"/>
                <a:gd name="connsiteX2" fmla="*/ 809473 w 1306907"/>
                <a:gd name="connsiteY2" fmla="*/ 4269590 h 5074584"/>
                <a:gd name="connsiteX3" fmla="*/ 1028929 w 1306907"/>
                <a:gd name="connsiteY3" fmla="*/ 3033322 h 5074584"/>
                <a:gd name="connsiteX4" fmla="*/ 1036245 w 1306907"/>
                <a:gd name="connsiteY4" fmla="*/ 253546 h 5074584"/>
                <a:gd name="connsiteX5" fmla="*/ 1306907 w 1306907"/>
                <a:gd name="connsiteY5" fmla="*/ 297437 h 5074584"/>
                <a:gd name="connsiteX0" fmla="*/ 56008 w 1074755"/>
                <a:gd name="connsiteY0" fmla="*/ 5044456 h 5081354"/>
                <a:gd name="connsiteX1" fmla="*/ 77953 w 1074755"/>
                <a:gd name="connsiteY1" fmla="*/ 4993250 h 5081354"/>
                <a:gd name="connsiteX2" fmla="*/ 809473 w 1074755"/>
                <a:gd name="connsiteY2" fmla="*/ 4276360 h 5081354"/>
                <a:gd name="connsiteX3" fmla="*/ 1028929 w 1074755"/>
                <a:gd name="connsiteY3" fmla="*/ 3040092 h 5081354"/>
                <a:gd name="connsiteX4" fmla="*/ 1036245 w 1074755"/>
                <a:gd name="connsiteY4" fmla="*/ 260316 h 5081354"/>
                <a:gd name="connsiteX5" fmla="*/ 609483 w 1074755"/>
                <a:gd name="connsiteY5" fmla="*/ 288709 h 5081354"/>
                <a:gd name="connsiteX0" fmla="*/ 56008 w 1097991"/>
                <a:gd name="connsiteY0" fmla="*/ 5049350 h 5086248"/>
                <a:gd name="connsiteX1" fmla="*/ 77953 w 1097991"/>
                <a:gd name="connsiteY1" fmla="*/ 4998144 h 5086248"/>
                <a:gd name="connsiteX2" fmla="*/ 809473 w 1097991"/>
                <a:gd name="connsiteY2" fmla="*/ 4281254 h 5086248"/>
                <a:gd name="connsiteX3" fmla="*/ 1028929 w 1097991"/>
                <a:gd name="connsiteY3" fmla="*/ 3044986 h 5086248"/>
                <a:gd name="connsiteX4" fmla="*/ 1067241 w 1097991"/>
                <a:gd name="connsiteY4" fmla="*/ 257461 h 5086248"/>
                <a:gd name="connsiteX5" fmla="*/ 609483 w 1097991"/>
                <a:gd name="connsiteY5" fmla="*/ 293603 h 5086248"/>
                <a:gd name="connsiteX0" fmla="*/ 56008 w 1067448"/>
                <a:gd name="connsiteY0" fmla="*/ 5082728 h 5119626"/>
                <a:gd name="connsiteX1" fmla="*/ 77953 w 1067448"/>
                <a:gd name="connsiteY1" fmla="*/ 5031522 h 5119626"/>
                <a:gd name="connsiteX2" fmla="*/ 809473 w 1067448"/>
                <a:gd name="connsiteY2" fmla="*/ 4314632 h 5119626"/>
                <a:gd name="connsiteX3" fmla="*/ 1028929 w 1067448"/>
                <a:gd name="connsiteY3" fmla="*/ 3078364 h 5119626"/>
                <a:gd name="connsiteX4" fmla="*/ 1067241 w 1067448"/>
                <a:gd name="connsiteY4" fmla="*/ 290839 h 5119626"/>
                <a:gd name="connsiteX5" fmla="*/ 609483 w 1067448"/>
                <a:gd name="connsiteY5" fmla="*/ 326981 h 5119626"/>
                <a:gd name="connsiteX0" fmla="*/ 56008 w 1067242"/>
                <a:gd name="connsiteY0" fmla="*/ 5082728 h 5119626"/>
                <a:gd name="connsiteX1" fmla="*/ 77953 w 1067242"/>
                <a:gd name="connsiteY1" fmla="*/ 5031522 h 5119626"/>
                <a:gd name="connsiteX2" fmla="*/ 809473 w 1067242"/>
                <a:gd name="connsiteY2" fmla="*/ 4314632 h 5119626"/>
                <a:gd name="connsiteX3" fmla="*/ 1028929 w 1067242"/>
                <a:gd name="connsiteY3" fmla="*/ 3078364 h 5119626"/>
                <a:gd name="connsiteX4" fmla="*/ 1067241 w 1067242"/>
                <a:gd name="connsiteY4" fmla="*/ 290839 h 5119626"/>
                <a:gd name="connsiteX5" fmla="*/ 609483 w 1067242"/>
                <a:gd name="connsiteY5" fmla="*/ 326981 h 5119626"/>
                <a:gd name="connsiteX0" fmla="*/ 56008 w 1090021"/>
                <a:gd name="connsiteY0" fmla="*/ 5085523 h 5122421"/>
                <a:gd name="connsiteX1" fmla="*/ 77953 w 1090021"/>
                <a:gd name="connsiteY1" fmla="*/ 5034317 h 5122421"/>
                <a:gd name="connsiteX2" fmla="*/ 809473 w 1090021"/>
                <a:gd name="connsiteY2" fmla="*/ 4317427 h 5122421"/>
                <a:gd name="connsiteX3" fmla="*/ 1013431 w 1090021"/>
                <a:gd name="connsiteY3" fmla="*/ 3584854 h 5122421"/>
                <a:gd name="connsiteX4" fmla="*/ 1067241 w 1090021"/>
                <a:gd name="connsiteY4" fmla="*/ 293634 h 5122421"/>
                <a:gd name="connsiteX5" fmla="*/ 609483 w 1090021"/>
                <a:gd name="connsiteY5" fmla="*/ 329776 h 5122421"/>
                <a:gd name="connsiteX0" fmla="*/ 47852 w 1089259"/>
                <a:gd name="connsiteY0" fmla="*/ 5085523 h 5112466"/>
                <a:gd name="connsiteX1" fmla="*/ 69797 w 1089259"/>
                <a:gd name="connsiteY1" fmla="*/ 5034317 h 5112466"/>
                <a:gd name="connsiteX2" fmla="*/ 677331 w 1089259"/>
                <a:gd name="connsiteY2" fmla="*/ 4495657 h 5112466"/>
                <a:gd name="connsiteX3" fmla="*/ 1005275 w 1089259"/>
                <a:gd name="connsiteY3" fmla="*/ 3584854 h 5112466"/>
                <a:gd name="connsiteX4" fmla="*/ 1059085 w 1089259"/>
                <a:gd name="connsiteY4" fmla="*/ 293634 h 5112466"/>
                <a:gd name="connsiteX5" fmla="*/ 601327 w 1089259"/>
                <a:gd name="connsiteY5" fmla="*/ 329776 h 5112466"/>
                <a:gd name="connsiteX0" fmla="*/ 3839 w 1045246"/>
                <a:gd name="connsiteY0" fmla="*/ 5085523 h 5089779"/>
                <a:gd name="connsiteX1" fmla="*/ 544977 w 1045246"/>
                <a:gd name="connsiteY1" fmla="*/ 4794093 h 5089779"/>
                <a:gd name="connsiteX2" fmla="*/ 633318 w 1045246"/>
                <a:gd name="connsiteY2" fmla="*/ 4495657 h 5089779"/>
                <a:gd name="connsiteX3" fmla="*/ 961262 w 1045246"/>
                <a:gd name="connsiteY3" fmla="*/ 3584854 h 5089779"/>
                <a:gd name="connsiteX4" fmla="*/ 1015072 w 1045246"/>
                <a:gd name="connsiteY4" fmla="*/ 293634 h 5089779"/>
                <a:gd name="connsiteX5" fmla="*/ 557314 w 1045246"/>
                <a:gd name="connsiteY5" fmla="*/ 329776 h 5089779"/>
                <a:gd name="connsiteX0" fmla="*/ 439023 w 519535"/>
                <a:gd name="connsiteY0" fmla="*/ 5070025 h 5074502"/>
                <a:gd name="connsiteX1" fmla="*/ 19266 w 519535"/>
                <a:gd name="connsiteY1" fmla="*/ 4794093 h 5074502"/>
                <a:gd name="connsiteX2" fmla="*/ 107607 w 519535"/>
                <a:gd name="connsiteY2" fmla="*/ 4495657 h 5074502"/>
                <a:gd name="connsiteX3" fmla="*/ 435551 w 519535"/>
                <a:gd name="connsiteY3" fmla="*/ 3584854 h 5074502"/>
                <a:gd name="connsiteX4" fmla="*/ 489361 w 519535"/>
                <a:gd name="connsiteY4" fmla="*/ 293634 h 5074502"/>
                <a:gd name="connsiteX5" fmla="*/ 31603 w 519535"/>
                <a:gd name="connsiteY5" fmla="*/ 329776 h 5074502"/>
                <a:gd name="connsiteX0" fmla="*/ 423678 w 504190"/>
                <a:gd name="connsiteY0" fmla="*/ 5070025 h 5074502"/>
                <a:gd name="connsiteX1" fmla="*/ 112409 w 504190"/>
                <a:gd name="connsiteY1" fmla="*/ 4794093 h 5074502"/>
                <a:gd name="connsiteX2" fmla="*/ 92262 w 504190"/>
                <a:gd name="connsiteY2" fmla="*/ 4495657 h 5074502"/>
                <a:gd name="connsiteX3" fmla="*/ 420206 w 504190"/>
                <a:gd name="connsiteY3" fmla="*/ 3584854 h 5074502"/>
                <a:gd name="connsiteX4" fmla="*/ 474016 w 504190"/>
                <a:gd name="connsiteY4" fmla="*/ 293634 h 5074502"/>
                <a:gd name="connsiteX5" fmla="*/ 16258 w 504190"/>
                <a:gd name="connsiteY5" fmla="*/ 329776 h 5074502"/>
                <a:gd name="connsiteX0" fmla="*/ 338437 w 504190"/>
                <a:gd name="connsiteY0" fmla="*/ 5031279 h 5036423"/>
                <a:gd name="connsiteX1" fmla="*/ 112409 w 504190"/>
                <a:gd name="connsiteY1" fmla="*/ 4794093 h 5036423"/>
                <a:gd name="connsiteX2" fmla="*/ 92262 w 504190"/>
                <a:gd name="connsiteY2" fmla="*/ 4495657 h 5036423"/>
                <a:gd name="connsiteX3" fmla="*/ 420206 w 504190"/>
                <a:gd name="connsiteY3" fmla="*/ 3584854 h 5036423"/>
                <a:gd name="connsiteX4" fmla="*/ 474016 w 504190"/>
                <a:gd name="connsiteY4" fmla="*/ 293634 h 5036423"/>
                <a:gd name="connsiteX5" fmla="*/ 16258 w 504190"/>
                <a:gd name="connsiteY5" fmla="*/ 329776 h 5036423"/>
                <a:gd name="connsiteX0" fmla="*/ 338437 w 504190"/>
                <a:gd name="connsiteY0" fmla="*/ 5051447 h 5056591"/>
                <a:gd name="connsiteX1" fmla="*/ 112409 w 504190"/>
                <a:gd name="connsiteY1" fmla="*/ 4814261 h 5056591"/>
                <a:gd name="connsiteX2" fmla="*/ 92262 w 504190"/>
                <a:gd name="connsiteY2" fmla="*/ 4515825 h 5056591"/>
                <a:gd name="connsiteX3" fmla="*/ 420206 w 504190"/>
                <a:gd name="connsiteY3" fmla="*/ 3883991 h 5056591"/>
                <a:gd name="connsiteX4" fmla="*/ 474016 w 504190"/>
                <a:gd name="connsiteY4" fmla="*/ 313802 h 5056591"/>
                <a:gd name="connsiteX5" fmla="*/ 16258 w 504190"/>
                <a:gd name="connsiteY5" fmla="*/ 349944 h 5056591"/>
                <a:gd name="connsiteX0" fmla="*/ 338929 w 491388"/>
                <a:gd name="connsiteY0" fmla="*/ 5051447 h 5056591"/>
                <a:gd name="connsiteX1" fmla="*/ 112901 w 491388"/>
                <a:gd name="connsiteY1" fmla="*/ 4814261 h 5056591"/>
                <a:gd name="connsiteX2" fmla="*/ 92754 w 491388"/>
                <a:gd name="connsiteY2" fmla="*/ 4515825 h 5056591"/>
                <a:gd name="connsiteX3" fmla="*/ 420698 w 491388"/>
                <a:gd name="connsiteY3" fmla="*/ 3883991 h 5056591"/>
                <a:gd name="connsiteX4" fmla="*/ 457304 w 491388"/>
                <a:gd name="connsiteY4" fmla="*/ 313802 h 5056591"/>
                <a:gd name="connsiteX5" fmla="*/ 16750 w 491388"/>
                <a:gd name="connsiteY5" fmla="*/ 349944 h 5056591"/>
                <a:gd name="connsiteX0" fmla="*/ 337369 w 463458"/>
                <a:gd name="connsiteY0" fmla="*/ 5048081 h 5053225"/>
                <a:gd name="connsiteX1" fmla="*/ 111341 w 463458"/>
                <a:gd name="connsiteY1" fmla="*/ 4810895 h 5053225"/>
                <a:gd name="connsiteX2" fmla="*/ 91194 w 463458"/>
                <a:gd name="connsiteY2" fmla="*/ 4512459 h 5053225"/>
                <a:gd name="connsiteX3" fmla="*/ 419138 w 463458"/>
                <a:gd name="connsiteY3" fmla="*/ 3880625 h 5053225"/>
                <a:gd name="connsiteX4" fmla="*/ 455744 w 463458"/>
                <a:gd name="connsiteY4" fmla="*/ 310436 h 5053225"/>
                <a:gd name="connsiteX5" fmla="*/ 15190 w 463458"/>
                <a:gd name="connsiteY5" fmla="*/ 346578 h 5053225"/>
                <a:gd name="connsiteX0" fmla="*/ 830749 w 1020089"/>
                <a:gd name="connsiteY0" fmla="*/ 5115196 h 5120340"/>
                <a:gd name="connsiteX1" fmla="*/ 604721 w 1020089"/>
                <a:gd name="connsiteY1" fmla="*/ 4878010 h 5120340"/>
                <a:gd name="connsiteX2" fmla="*/ 584574 w 1020089"/>
                <a:gd name="connsiteY2" fmla="*/ 4579574 h 5120340"/>
                <a:gd name="connsiteX3" fmla="*/ 912518 w 1020089"/>
                <a:gd name="connsiteY3" fmla="*/ 3947740 h 5120340"/>
                <a:gd name="connsiteX4" fmla="*/ 949124 w 1020089"/>
                <a:gd name="connsiteY4" fmla="*/ 377551 h 5120340"/>
                <a:gd name="connsiteX5" fmla="*/ 9634 w 1020089"/>
                <a:gd name="connsiteY5" fmla="*/ 274208 h 5120340"/>
                <a:gd name="connsiteX0" fmla="*/ 821116 w 1010456"/>
                <a:gd name="connsiteY0" fmla="*/ 5092151 h 5097295"/>
                <a:gd name="connsiteX1" fmla="*/ 595088 w 1010456"/>
                <a:gd name="connsiteY1" fmla="*/ 4854965 h 5097295"/>
                <a:gd name="connsiteX2" fmla="*/ 574941 w 1010456"/>
                <a:gd name="connsiteY2" fmla="*/ 4556529 h 5097295"/>
                <a:gd name="connsiteX3" fmla="*/ 902885 w 1010456"/>
                <a:gd name="connsiteY3" fmla="*/ 3924695 h 5097295"/>
                <a:gd name="connsiteX4" fmla="*/ 939491 w 1010456"/>
                <a:gd name="connsiteY4" fmla="*/ 354506 h 5097295"/>
                <a:gd name="connsiteX5" fmla="*/ 1 w 1010456"/>
                <a:gd name="connsiteY5" fmla="*/ 251163 h 5097295"/>
                <a:gd name="connsiteX0" fmla="*/ 1199618 w 1416974"/>
                <a:gd name="connsiteY0" fmla="*/ 5187936 h 5193080"/>
                <a:gd name="connsiteX1" fmla="*/ 973590 w 1416974"/>
                <a:gd name="connsiteY1" fmla="*/ 4950750 h 5193080"/>
                <a:gd name="connsiteX2" fmla="*/ 953443 w 1416974"/>
                <a:gd name="connsiteY2" fmla="*/ 4652314 h 5193080"/>
                <a:gd name="connsiteX3" fmla="*/ 1281387 w 1416974"/>
                <a:gd name="connsiteY3" fmla="*/ 4020480 h 5193080"/>
                <a:gd name="connsiteX4" fmla="*/ 1317993 w 1416974"/>
                <a:gd name="connsiteY4" fmla="*/ 450291 h 5193080"/>
                <a:gd name="connsiteX5" fmla="*/ 0 w 1416974"/>
                <a:gd name="connsiteY5" fmla="*/ 168717 h 5193080"/>
                <a:gd name="connsiteX0" fmla="*/ 1199618 w 1416974"/>
                <a:gd name="connsiteY0" fmla="*/ 5148963 h 5154107"/>
                <a:gd name="connsiteX1" fmla="*/ 973590 w 1416974"/>
                <a:gd name="connsiteY1" fmla="*/ 4911777 h 5154107"/>
                <a:gd name="connsiteX2" fmla="*/ 953443 w 1416974"/>
                <a:gd name="connsiteY2" fmla="*/ 4613341 h 5154107"/>
                <a:gd name="connsiteX3" fmla="*/ 1281387 w 1416974"/>
                <a:gd name="connsiteY3" fmla="*/ 3981507 h 5154107"/>
                <a:gd name="connsiteX4" fmla="*/ 1317993 w 1416974"/>
                <a:gd name="connsiteY4" fmla="*/ 411318 h 5154107"/>
                <a:gd name="connsiteX5" fmla="*/ 0 w 1416974"/>
                <a:gd name="connsiteY5" fmla="*/ 129744 h 5154107"/>
                <a:gd name="connsiteX0" fmla="*/ 1199618 w 1416974"/>
                <a:gd name="connsiteY0" fmla="*/ 5169673 h 5174817"/>
                <a:gd name="connsiteX1" fmla="*/ 973590 w 1416974"/>
                <a:gd name="connsiteY1" fmla="*/ 4932487 h 5174817"/>
                <a:gd name="connsiteX2" fmla="*/ 953443 w 1416974"/>
                <a:gd name="connsiteY2" fmla="*/ 4634051 h 5174817"/>
                <a:gd name="connsiteX3" fmla="*/ 1281387 w 1416974"/>
                <a:gd name="connsiteY3" fmla="*/ 4002217 h 5174817"/>
                <a:gd name="connsiteX4" fmla="*/ 1317993 w 1416974"/>
                <a:gd name="connsiteY4" fmla="*/ 432028 h 5174817"/>
                <a:gd name="connsiteX5" fmla="*/ 0 w 1416974"/>
                <a:gd name="connsiteY5" fmla="*/ 150454 h 5174817"/>
                <a:gd name="connsiteX0" fmla="*/ 1199618 w 1329391"/>
                <a:gd name="connsiteY0" fmla="*/ 5192556 h 5197700"/>
                <a:gd name="connsiteX1" fmla="*/ 973590 w 1329391"/>
                <a:gd name="connsiteY1" fmla="*/ 4955370 h 5197700"/>
                <a:gd name="connsiteX2" fmla="*/ 953443 w 1329391"/>
                <a:gd name="connsiteY2" fmla="*/ 4656934 h 5197700"/>
                <a:gd name="connsiteX3" fmla="*/ 1281387 w 1329391"/>
                <a:gd name="connsiteY3" fmla="*/ 4025100 h 5197700"/>
                <a:gd name="connsiteX4" fmla="*/ 1317993 w 1329391"/>
                <a:gd name="connsiteY4" fmla="*/ 454911 h 5197700"/>
                <a:gd name="connsiteX5" fmla="*/ 0 w 1329391"/>
                <a:gd name="connsiteY5" fmla="*/ 173337 h 5197700"/>
                <a:gd name="connsiteX0" fmla="*/ 1199618 w 1321400"/>
                <a:gd name="connsiteY0" fmla="*/ 5192556 h 5197700"/>
                <a:gd name="connsiteX1" fmla="*/ 973590 w 1321400"/>
                <a:gd name="connsiteY1" fmla="*/ 4955370 h 5197700"/>
                <a:gd name="connsiteX2" fmla="*/ 953443 w 1321400"/>
                <a:gd name="connsiteY2" fmla="*/ 4656934 h 5197700"/>
                <a:gd name="connsiteX3" fmla="*/ 1281387 w 1321400"/>
                <a:gd name="connsiteY3" fmla="*/ 4025100 h 5197700"/>
                <a:gd name="connsiteX4" fmla="*/ 1317993 w 1321400"/>
                <a:gd name="connsiteY4" fmla="*/ 454911 h 5197700"/>
                <a:gd name="connsiteX5" fmla="*/ 0 w 1321400"/>
                <a:gd name="connsiteY5" fmla="*/ 173337 h 5197700"/>
                <a:gd name="connsiteX0" fmla="*/ 1199618 w 1323816"/>
                <a:gd name="connsiteY0" fmla="*/ 5192556 h 5197700"/>
                <a:gd name="connsiteX1" fmla="*/ 973590 w 1323816"/>
                <a:gd name="connsiteY1" fmla="*/ 4955370 h 5197700"/>
                <a:gd name="connsiteX2" fmla="*/ 953443 w 1323816"/>
                <a:gd name="connsiteY2" fmla="*/ 4656934 h 5197700"/>
                <a:gd name="connsiteX3" fmla="*/ 1281387 w 1323816"/>
                <a:gd name="connsiteY3" fmla="*/ 4025100 h 5197700"/>
                <a:gd name="connsiteX4" fmla="*/ 1317993 w 1323816"/>
                <a:gd name="connsiteY4" fmla="*/ 454911 h 5197700"/>
                <a:gd name="connsiteX5" fmla="*/ 0 w 1323816"/>
                <a:gd name="connsiteY5" fmla="*/ 173337 h 5197700"/>
                <a:gd name="connsiteX0" fmla="*/ 1199618 w 1323816"/>
                <a:gd name="connsiteY0" fmla="*/ 5192556 h 5197700"/>
                <a:gd name="connsiteX1" fmla="*/ 973590 w 1323816"/>
                <a:gd name="connsiteY1" fmla="*/ 4955370 h 5197700"/>
                <a:gd name="connsiteX2" fmla="*/ 953443 w 1323816"/>
                <a:gd name="connsiteY2" fmla="*/ 4656934 h 5197700"/>
                <a:gd name="connsiteX3" fmla="*/ 1281387 w 1323816"/>
                <a:gd name="connsiteY3" fmla="*/ 4025100 h 5197700"/>
                <a:gd name="connsiteX4" fmla="*/ 1317993 w 1323816"/>
                <a:gd name="connsiteY4" fmla="*/ 454911 h 5197700"/>
                <a:gd name="connsiteX5" fmla="*/ 0 w 1323816"/>
                <a:gd name="connsiteY5" fmla="*/ 173337 h 5197700"/>
                <a:gd name="connsiteX0" fmla="*/ 1199618 w 1332499"/>
                <a:gd name="connsiteY0" fmla="*/ 5192556 h 5197972"/>
                <a:gd name="connsiteX1" fmla="*/ 973590 w 1332499"/>
                <a:gd name="connsiteY1" fmla="*/ 4955370 h 5197972"/>
                <a:gd name="connsiteX2" fmla="*/ 893227 w 1332499"/>
                <a:gd name="connsiteY2" fmla="*/ 4588741 h 5197972"/>
                <a:gd name="connsiteX3" fmla="*/ 1281387 w 1332499"/>
                <a:gd name="connsiteY3" fmla="*/ 4025100 h 5197972"/>
                <a:gd name="connsiteX4" fmla="*/ 1317993 w 1332499"/>
                <a:gd name="connsiteY4" fmla="*/ 454911 h 5197972"/>
                <a:gd name="connsiteX5" fmla="*/ 0 w 1332499"/>
                <a:gd name="connsiteY5" fmla="*/ 173337 h 5197972"/>
                <a:gd name="connsiteX0" fmla="*/ 1199618 w 1332499"/>
                <a:gd name="connsiteY0" fmla="*/ 5192556 h 5197972"/>
                <a:gd name="connsiteX1" fmla="*/ 973590 w 1332499"/>
                <a:gd name="connsiteY1" fmla="*/ 4955370 h 5197972"/>
                <a:gd name="connsiteX2" fmla="*/ 893227 w 1332499"/>
                <a:gd name="connsiteY2" fmla="*/ 4588741 h 5197972"/>
                <a:gd name="connsiteX3" fmla="*/ 1281387 w 1332499"/>
                <a:gd name="connsiteY3" fmla="*/ 4025100 h 5197972"/>
                <a:gd name="connsiteX4" fmla="*/ 1317993 w 1332499"/>
                <a:gd name="connsiteY4" fmla="*/ 454911 h 5197972"/>
                <a:gd name="connsiteX5" fmla="*/ 0 w 1332499"/>
                <a:gd name="connsiteY5" fmla="*/ 173337 h 5197972"/>
                <a:gd name="connsiteX0" fmla="*/ 1199618 w 1332499"/>
                <a:gd name="connsiteY0" fmla="*/ 5192556 h 5197561"/>
                <a:gd name="connsiteX1" fmla="*/ 913374 w 1332499"/>
                <a:gd name="connsiteY1" fmla="*/ 4938323 h 5197561"/>
                <a:gd name="connsiteX2" fmla="*/ 893227 w 1332499"/>
                <a:gd name="connsiteY2" fmla="*/ 4588741 h 5197561"/>
                <a:gd name="connsiteX3" fmla="*/ 1281387 w 1332499"/>
                <a:gd name="connsiteY3" fmla="*/ 4025100 h 5197561"/>
                <a:gd name="connsiteX4" fmla="*/ 1317993 w 1332499"/>
                <a:gd name="connsiteY4" fmla="*/ 454911 h 5197561"/>
                <a:gd name="connsiteX5" fmla="*/ 0 w 1332499"/>
                <a:gd name="connsiteY5" fmla="*/ 173337 h 5197561"/>
                <a:gd name="connsiteX0" fmla="*/ 597454 w 1332499"/>
                <a:gd name="connsiteY0" fmla="*/ 5226651 h 5231091"/>
                <a:gd name="connsiteX1" fmla="*/ 913374 w 1332499"/>
                <a:gd name="connsiteY1" fmla="*/ 4938323 h 5231091"/>
                <a:gd name="connsiteX2" fmla="*/ 893227 w 1332499"/>
                <a:gd name="connsiteY2" fmla="*/ 4588741 h 5231091"/>
                <a:gd name="connsiteX3" fmla="*/ 1281387 w 1332499"/>
                <a:gd name="connsiteY3" fmla="*/ 4025100 h 5231091"/>
                <a:gd name="connsiteX4" fmla="*/ 1317993 w 1332499"/>
                <a:gd name="connsiteY4" fmla="*/ 454911 h 5231091"/>
                <a:gd name="connsiteX5" fmla="*/ 0 w 1332499"/>
                <a:gd name="connsiteY5" fmla="*/ 173337 h 5231091"/>
                <a:gd name="connsiteX0" fmla="*/ 597454 w 1332499"/>
                <a:gd name="connsiteY0" fmla="*/ 5226651 h 5230562"/>
                <a:gd name="connsiteX1" fmla="*/ 870362 w 1332499"/>
                <a:gd name="connsiteY1" fmla="*/ 4904228 h 5230562"/>
                <a:gd name="connsiteX2" fmla="*/ 893227 w 1332499"/>
                <a:gd name="connsiteY2" fmla="*/ 4588741 h 5230562"/>
                <a:gd name="connsiteX3" fmla="*/ 1281387 w 1332499"/>
                <a:gd name="connsiteY3" fmla="*/ 4025100 h 5230562"/>
                <a:gd name="connsiteX4" fmla="*/ 1317993 w 1332499"/>
                <a:gd name="connsiteY4" fmla="*/ 454911 h 5230562"/>
                <a:gd name="connsiteX5" fmla="*/ 0 w 1332499"/>
                <a:gd name="connsiteY5" fmla="*/ 173337 h 5230562"/>
                <a:gd name="connsiteX0" fmla="*/ 597454 w 1338581"/>
                <a:gd name="connsiteY0" fmla="*/ 5226651 h 5230524"/>
                <a:gd name="connsiteX1" fmla="*/ 870362 w 1338581"/>
                <a:gd name="connsiteY1" fmla="*/ 4904228 h 5230524"/>
                <a:gd name="connsiteX2" fmla="*/ 790000 w 1338581"/>
                <a:gd name="connsiteY2" fmla="*/ 4605790 h 5230524"/>
                <a:gd name="connsiteX3" fmla="*/ 1281387 w 1338581"/>
                <a:gd name="connsiteY3" fmla="*/ 4025100 h 5230524"/>
                <a:gd name="connsiteX4" fmla="*/ 1317993 w 1338581"/>
                <a:gd name="connsiteY4" fmla="*/ 454911 h 5230524"/>
                <a:gd name="connsiteX5" fmla="*/ 0 w 1338581"/>
                <a:gd name="connsiteY5" fmla="*/ 173337 h 5230524"/>
                <a:gd name="connsiteX0" fmla="*/ 597454 w 1340751"/>
                <a:gd name="connsiteY0" fmla="*/ 5226651 h 5230679"/>
                <a:gd name="connsiteX1" fmla="*/ 870362 w 1340751"/>
                <a:gd name="connsiteY1" fmla="*/ 4904228 h 5230679"/>
                <a:gd name="connsiteX2" fmla="*/ 755592 w 1340751"/>
                <a:gd name="connsiteY2" fmla="*/ 4537597 h 5230679"/>
                <a:gd name="connsiteX3" fmla="*/ 1281387 w 1340751"/>
                <a:gd name="connsiteY3" fmla="*/ 4025100 h 5230679"/>
                <a:gd name="connsiteX4" fmla="*/ 1317993 w 1340751"/>
                <a:gd name="connsiteY4" fmla="*/ 454911 h 5230679"/>
                <a:gd name="connsiteX5" fmla="*/ 0 w 1340751"/>
                <a:gd name="connsiteY5" fmla="*/ 173337 h 5230679"/>
                <a:gd name="connsiteX0" fmla="*/ 597454 w 1340751"/>
                <a:gd name="connsiteY0" fmla="*/ 5226651 h 5230679"/>
                <a:gd name="connsiteX1" fmla="*/ 870362 w 1340751"/>
                <a:gd name="connsiteY1" fmla="*/ 4904228 h 5230679"/>
                <a:gd name="connsiteX2" fmla="*/ 755592 w 1340751"/>
                <a:gd name="connsiteY2" fmla="*/ 4537597 h 5230679"/>
                <a:gd name="connsiteX3" fmla="*/ 1281387 w 1340751"/>
                <a:gd name="connsiteY3" fmla="*/ 4025100 h 5230679"/>
                <a:gd name="connsiteX4" fmla="*/ 1317993 w 1340751"/>
                <a:gd name="connsiteY4" fmla="*/ 454911 h 5230679"/>
                <a:gd name="connsiteX5" fmla="*/ 0 w 1340751"/>
                <a:gd name="connsiteY5" fmla="*/ 173337 h 523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0751" h="5230679">
                  <a:moveTo>
                    <a:pt x="597454" y="5226651"/>
                  </a:moveTo>
                  <a:cubicBezTo>
                    <a:pt x="545638" y="5265056"/>
                    <a:pt x="844006" y="5019070"/>
                    <a:pt x="870362" y="4904228"/>
                  </a:cubicBezTo>
                  <a:cubicBezTo>
                    <a:pt x="896718" y="4789386"/>
                    <a:pt x="583860" y="4726739"/>
                    <a:pt x="755592" y="4537597"/>
                  </a:cubicBezTo>
                  <a:cubicBezTo>
                    <a:pt x="927324" y="4348455"/>
                    <a:pt x="1187654" y="4705548"/>
                    <a:pt x="1281387" y="4025100"/>
                  </a:cubicBezTo>
                  <a:cubicBezTo>
                    <a:pt x="1375121" y="3344652"/>
                    <a:pt x="1333703" y="1158864"/>
                    <a:pt x="1317993" y="454911"/>
                  </a:cubicBezTo>
                  <a:cubicBezTo>
                    <a:pt x="1302283" y="-249042"/>
                    <a:pt x="489996" y="39639"/>
                    <a:pt x="0" y="173337"/>
                  </a:cubicBezTo>
                </a:path>
              </a:pathLst>
            </a:custGeom>
            <a:noFill/>
            <a:ln w="38100">
              <a:solidFill>
                <a:srgbClr val="3399FF"/>
              </a:solidFill>
              <a:headEnd w="lg"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Forme libre 23"/>
            <p:cNvSpPr/>
            <p:nvPr/>
          </p:nvSpPr>
          <p:spPr>
            <a:xfrm flipH="1">
              <a:off x="7066996" y="1406836"/>
              <a:ext cx="1209812" cy="4269270"/>
            </a:xfrm>
            <a:custGeom>
              <a:avLst/>
              <a:gdLst>
                <a:gd name="connsiteX0" fmla="*/ 56008 w 1306907"/>
                <a:gd name="connsiteY0" fmla="*/ 5037686 h 5074584"/>
                <a:gd name="connsiteX1" fmla="*/ 77953 w 1306907"/>
                <a:gd name="connsiteY1" fmla="*/ 4986480 h 5074584"/>
                <a:gd name="connsiteX2" fmla="*/ 809473 w 1306907"/>
                <a:gd name="connsiteY2" fmla="*/ 4269590 h 5074584"/>
                <a:gd name="connsiteX3" fmla="*/ 1028929 w 1306907"/>
                <a:gd name="connsiteY3" fmla="*/ 3033322 h 5074584"/>
                <a:gd name="connsiteX4" fmla="*/ 1036245 w 1306907"/>
                <a:gd name="connsiteY4" fmla="*/ 253546 h 5074584"/>
                <a:gd name="connsiteX5" fmla="*/ 1306907 w 1306907"/>
                <a:gd name="connsiteY5" fmla="*/ 297437 h 5074584"/>
                <a:gd name="connsiteX0" fmla="*/ 56008 w 1074755"/>
                <a:gd name="connsiteY0" fmla="*/ 5044456 h 5081354"/>
                <a:gd name="connsiteX1" fmla="*/ 77953 w 1074755"/>
                <a:gd name="connsiteY1" fmla="*/ 4993250 h 5081354"/>
                <a:gd name="connsiteX2" fmla="*/ 809473 w 1074755"/>
                <a:gd name="connsiteY2" fmla="*/ 4276360 h 5081354"/>
                <a:gd name="connsiteX3" fmla="*/ 1028929 w 1074755"/>
                <a:gd name="connsiteY3" fmla="*/ 3040092 h 5081354"/>
                <a:gd name="connsiteX4" fmla="*/ 1036245 w 1074755"/>
                <a:gd name="connsiteY4" fmla="*/ 260316 h 5081354"/>
                <a:gd name="connsiteX5" fmla="*/ 609483 w 1074755"/>
                <a:gd name="connsiteY5" fmla="*/ 288709 h 5081354"/>
                <a:gd name="connsiteX0" fmla="*/ 56008 w 1097991"/>
                <a:gd name="connsiteY0" fmla="*/ 5049350 h 5086248"/>
                <a:gd name="connsiteX1" fmla="*/ 77953 w 1097991"/>
                <a:gd name="connsiteY1" fmla="*/ 4998144 h 5086248"/>
                <a:gd name="connsiteX2" fmla="*/ 809473 w 1097991"/>
                <a:gd name="connsiteY2" fmla="*/ 4281254 h 5086248"/>
                <a:gd name="connsiteX3" fmla="*/ 1028929 w 1097991"/>
                <a:gd name="connsiteY3" fmla="*/ 3044986 h 5086248"/>
                <a:gd name="connsiteX4" fmla="*/ 1067241 w 1097991"/>
                <a:gd name="connsiteY4" fmla="*/ 257461 h 5086248"/>
                <a:gd name="connsiteX5" fmla="*/ 609483 w 1097991"/>
                <a:gd name="connsiteY5" fmla="*/ 293603 h 5086248"/>
                <a:gd name="connsiteX0" fmla="*/ 56008 w 1067448"/>
                <a:gd name="connsiteY0" fmla="*/ 5082728 h 5119626"/>
                <a:gd name="connsiteX1" fmla="*/ 77953 w 1067448"/>
                <a:gd name="connsiteY1" fmla="*/ 5031522 h 5119626"/>
                <a:gd name="connsiteX2" fmla="*/ 809473 w 1067448"/>
                <a:gd name="connsiteY2" fmla="*/ 4314632 h 5119626"/>
                <a:gd name="connsiteX3" fmla="*/ 1028929 w 1067448"/>
                <a:gd name="connsiteY3" fmla="*/ 3078364 h 5119626"/>
                <a:gd name="connsiteX4" fmla="*/ 1067241 w 1067448"/>
                <a:gd name="connsiteY4" fmla="*/ 290839 h 5119626"/>
                <a:gd name="connsiteX5" fmla="*/ 609483 w 1067448"/>
                <a:gd name="connsiteY5" fmla="*/ 326981 h 5119626"/>
                <a:gd name="connsiteX0" fmla="*/ 56008 w 1067242"/>
                <a:gd name="connsiteY0" fmla="*/ 5082728 h 5119626"/>
                <a:gd name="connsiteX1" fmla="*/ 77953 w 1067242"/>
                <a:gd name="connsiteY1" fmla="*/ 5031522 h 5119626"/>
                <a:gd name="connsiteX2" fmla="*/ 809473 w 1067242"/>
                <a:gd name="connsiteY2" fmla="*/ 4314632 h 5119626"/>
                <a:gd name="connsiteX3" fmla="*/ 1028929 w 1067242"/>
                <a:gd name="connsiteY3" fmla="*/ 3078364 h 5119626"/>
                <a:gd name="connsiteX4" fmla="*/ 1067241 w 1067242"/>
                <a:gd name="connsiteY4" fmla="*/ 290839 h 5119626"/>
                <a:gd name="connsiteX5" fmla="*/ 609483 w 1067242"/>
                <a:gd name="connsiteY5" fmla="*/ 326981 h 5119626"/>
                <a:gd name="connsiteX0" fmla="*/ 56008 w 1090021"/>
                <a:gd name="connsiteY0" fmla="*/ 5085523 h 5122421"/>
                <a:gd name="connsiteX1" fmla="*/ 77953 w 1090021"/>
                <a:gd name="connsiteY1" fmla="*/ 5034317 h 5122421"/>
                <a:gd name="connsiteX2" fmla="*/ 809473 w 1090021"/>
                <a:gd name="connsiteY2" fmla="*/ 4317427 h 5122421"/>
                <a:gd name="connsiteX3" fmla="*/ 1013431 w 1090021"/>
                <a:gd name="connsiteY3" fmla="*/ 3584854 h 5122421"/>
                <a:gd name="connsiteX4" fmla="*/ 1067241 w 1090021"/>
                <a:gd name="connsiteY4" fmla="*/ 293634 h 5122421"/>
                <a:gd name="connsiteX5" fmla="*/ 609483 w 1090021"/>
                <a:gd name="connsiteY5" fmla="*/ 329776 h 5122421"/>
                <a:gd name="connsiteX0" fmla="*/ 47852 w 1089259"/>
                <a:gd name="connsiteY0" fmla="*/ 5085523 h 5112466"/>
                <a:gd name="connsiteX1" fmla="*/ 69797 w 1089259"/>
                <a:gd name="connsiteY1" fmla="*/ 5034317 h 5112466"/>
                <a:gd name="connsiteX2" fmla="*/ 677331 w 1089259"/>
                <a:gd name="connsiteY2" fmla="*/ 4495657 h 5112466"/>
                <a:gd name="connsiteX3" fmla="*/ 1005275 w 1089259"/>
                <a:gd name="connsiteY3" fmla="*/ 3584854 h 5112466"/>
                <a:gd name="connsiteX4" fmla="*/ 1059085 w 1089259"/>
                <a:gd name="connsiteY4" fmla="*/ 293634 h 5112466"/>
                <a:gd name="connsiteX5" fmla="*/ 601327 w 1089259"/>
                <a:gd name="connsiteY5" fmla="*/ 329776 h 5112466"/>
                <a:gd name="connsiteX0" fmla="*/ 3839 w 1045246"/>
                <a:gd name="connsiteY0" fmla="*/ 5085523 h 5089779"/>
                <a:gd name="connsiteX1" fmla="*/ 544977 w 1045246"/>
                <a:gd name="connsiteY1" fmla="*/ 4794093 h 5089779"/>
                <a:gd name="connsiteX2" fmla="*/ 633318 w 1045246"/>
                <a:gd name="connsiteY2" fmla="*/ 4495657 h 5089779"/>
                <a:gd name="connsiteX3" fmla="*/ 961262 w 1045246"/>
                <a:gd name="connsiteY3" fmla="*/ 3584854 h 5089779"/>
                <a:gd name="connsiteX4" fmla="*/ 1015072 w 1045246"/>
                <a:gd name="connsiteY4" fmla="*/ 293634 h 5089779"/>
                <a:gd name="connsiteX5" fmla="*/ 557314 w 1045246"/>
                <a:gd name="connsiteY5" fmla="*/ 329776 h 5089779"/>
                <a:gd name="connsiteX0" fmla="*/ 439023 w 519535"/>
                <a:gd name="connsiteY0" fmla="*/ 5070025 h 5074502"/>
                <a:gd name="connsiteX1" fmla="*/ 19266 w 519535"/>
                <a:gd name="connsiteY1" fmla="*/ 4794093 h 5074502"/>
                <a:gd name="connsiteX2" fmla="*/ 107607 w 519535"/>
                <a:gd name="connsiteY2" fmla="*/ 4495657 h 5074502"/>
                <a:gd name="connsiteX3" fmla="*/ 435551 w 519535"/>
                <a:gd name="connsiteY3" fmla="*/ 3584854 h 5074502"/>
                <a:gd name="connsiteX4" fmla="*/ 489361 w 519535"/>
                <a:gd name="connsiteY4" fmla="*/ 293634 h 5074502"/>
                <a:gd name="connsiteX5" fmla="*/ 31603 w 519535"/>
                <a:gd name="connsiteY5" fmla="*/ 329776 h 5074502"/>
                <a:gd name="connsiteX0" fmla="*/ 423678 w 504190"/>
                <a:gd name="connsiteY0" fmla="*/ 5070025 h 5074502"/>
                <a:gd name="connsiteX1" fmla="*/ 112409 w 504190"/>
                <a:gd name="connsiteY1" fmla="*/ 4794093 h 5074502"/>
                <a:gd name="connsiteX2" fmla="*/ 92262 w 504190"/>
                <a:gd name="connsiteY2" fmla="*/ 4495657 h 5074502"/>
                <a:gd name="connsiteX3" fmla="*/ 420206 w 504190"/>
                <a:gd name="connsiteY3" fmla="*/ 3584854 h 5074502"/>
                <a:gd name="connsiteX4" fmla="*/ 474016 w 504190"/>
                <a:gd name="connsiteY4" fmla="*/ 293634 h 5074502"/>
                <a:gd name="connsiteX5" fmla="*/ 16258 w 504190"/>
                <a:gd name="connsiteY5" fmla="*/ 329776 h 5074502"/>
                <a:gd name="connsiteX0" fmla="*/ 338437 w 504190"/>
                <a:gd name="connsiteY0" fmla="*/ 5031279 h 5036423"/>
                <a:gd name="connsiteX1" fmla="*/ 112409 w 504190"/>
                <a:gd name="connsiteY1" fmla="*/ 4794093 h 5036423"/>
                <a:gd name="connsiteX2" fmla="*/ 92262 w 504190"/>
                <a:gd name="connsiteY2" fmla="*/ 4495657 h 5036423"/>
                <a:gd name="connsiteX3" fmla="*/ 420206 w 504190"/>
                <a:gd name="connsiteY3" fmla="*/ 3584854 h 5036423"/>
                <a:gd name="connsiteX4" fmla="*/ 474016 w 504190"/>
                <a:gd name="connsiteY4" fmla="*/ 293634 h 5036423"/>
                <a:gd name="connsiteX5" fmla="*/ 16258 w 504190"/>
                <a:gd name="connsiteY5" fmla="*/ 329776 h 5036423"/>
                <a:gd name="connsiteX0" fmla="*/ 338437 w 504190"/>
                <a:gd name="connsiteY0" fmla="*/ 5051447 h 5056591"/>
                <a:gd name="connsiteX1" fmla="*/ 112409 w 504190"/>
                <a:gd name="connsiteY1" fmla="*/ 4814261 h 5056591"/>
                <a:gd name="connsiteX2" fmla="*/ 92262 w 504190"/>
                <a:gd name="connsiteY2" fmla="*/ 4515825 h 5056591"/>
                <a:gd name="connsiteX3" fmla="*/ 420206 w 504190"/>
                <a:gd name="connsiteY3" fmla="*/ 3883991 h 5056591"/>
                <a:gd name="connsiteX4" fmla="*/ 474016 w 504190"/>
                <a:gd name="connsiteY4" fmla="*/ 313802 h 5056591"/>
                <a:gd name="connsiteX5" fmla="*/ 16258 w 504190"/>
                <a:gd name="connsiteY5" fmla="*/ 349944 h 5056591"/>
                <a:gd name="connsiteX0" fmla="*/ 338929 w 491388"/>
                <a:gd name="connsiteY0" fmla="*/ 5051447 h 5056591"/>
                <a:gd name="connsiteX1" fmla="*/ 112901 w 491388"/>
                <a:gd name="connsiteY1" fmla="*/ 4814261 h 5056591"/>
                <a:gd name="connsiteX2" fmla="*/ 92754 w 491388"/>
                <a:gd name="connsiteY2" fmla="*/ 4515825 h 5056591"/>
                <a:gd name="connsiteX3" fmla="*/ 420698 w 491388"/>
                <a:gd name="connsiteY3" fmla="*/ 3883991 h 5056591"/>
                <a:gd name="connsiteX4" fmla="*/ 457304 w 491388"/>
                <a:gd name="connsiteY4" fmla="*/ 313802 h 5056591"/>
                <a:gd name="connsiteX5" fmla="*/ 16750 w 491388"/>
                <a:gd name="connsiteY5" fmla="*/ 349944 h 5056591"/>
                <a:gd name="connsiteX0" fmla="*/ 337369 w 463458"/>
                <a:gd name="connsiteY0" fmla="*/ 5048081 h 5053225"/>
                <a:gd name="connsiteX1" fmla="*/ 111341 w 463458"/>
                <a:gd name="connsiteY1" fmla="*/ 4810895 h 5053225"/>
                <a:gd name="connsiteX2" fmla="*/ 91194 w 463458"/>
                <a:gd name="connsiteY2" fmla="*/ 4512459 h 5053225"/>
                <a:gd name="connsiteX3" fmla="*/ 419138 w 463458"/>
                <a:gd name="connsiteY3" fmla="*/ 3880625 h 5053225"/>
                <a:gd name="connsiteX4" fmla="*/ 455744 w 463458"/>
                <a:gd name="connsiteY4" fmla="*/ 310436 h 5053225"/>
                <a:gd name="connsiteX5" fmla="*/ 15190 w 463458"/>
                <a:gd name="connsiteY5" fmla="*/ 346578 h 5053225"/>
                <a:gd name="connsiteX0" fmla="*/ 830749 w 1020089"/>
                <a:gd name="connsiteY0" fmla="*/ 5115196 h 5120340"/>
                <a:gd name="connsiteX1" fmla="*/ 604721 w 1020089"/>
                <a:gd name="connsiteY1" fmla="*/ 4878010 h 5120340"/>
                <a:gd name="connsiteX2" fmla="*/ 584574 w 1020089"/>
                <a:gd name="connsiteY2" fmla="*/ 4579574 h 5120340"/>
                <a:gd name="connsiteX3" fmla="*/ 912518 w 1020089"/>
                <a:gd name="connsiteY3" fmla="*/ 3947740 h 5120340"/>
                <a:gd name="connsiteX4" fmla="*/ 949124 w 1020089"/>
                <a:gd name="connsiteY4" fmla="*/ 377551 h 5120340"/>
                <a:gd name="connsiteX5" fmla="*/ 9634 w 1020089"/>
                <a:gd name="connsiteY5" fmla="*/ 274208 h 5120340"/>
                <a:gd name="connsiteX0" fmla="*/ 821116 w 1010456"/>
                <a:gd name="connsiteY0" fmla="*/ 5092151 h 5097295"/>
                <a:gd name="connsiteX1" fmla="*/ 595088 w 1010456"/>
                <a:gd name="connsiteY1" fmla="*/ 4854965 h 5097295"/>
                <a:gd name="connsiteX2" fmla="*/ 574941 w 1010456"/>
                <a:gd name="connsiteY2" fmla="*/ 4556529 h 5097295"/>
                <a:gd name="connsiteX3" fmla="*/ 902885 w 1010456"/>
                <a:gd name="connsiteY3" fmla="*/ 3924695 h 5097295"/>
                <a:gd name="connsiteX4" fmla="*/ 939491 w 1010456"/>
                <a:gd name="connsiteY4" fmla="*/ 354506 h 5097295"/>
                <a:gd name="connsiteX5" fmla="*/ 1 w 1010456"/>
                <a:gd name="connsiteY5" fmla="*/ 251163 h 5097295"/>
                <a:gd name="connsiteX0" fmla="*/ 1199618 w 1416974"/>
                <a:gd name="connsiteY0" fmla="*/ 5187936 h 5193080"/>
                <a:gd name="connsiteX1" fmla="*/ 973590 w 1416974"/>
                <a:gd name="connsiteY1" fmla="*/ 4950750 h 5193080"/>
                <a:gd name="connsiteX2" fmla="*/ 953443 w 1416974"/>
                <a:gd name="connsiteY2" fmla="*/ 4652314 h 5193080"/>
                <a:gd name="connsiteX3" fmla="*/ 1281387 w 1416974"/>
                <a:gd name="connsiteY3" fmla="*/ 4020480 h 5193080"/>
                <a:gd name="connsiteX4" fmla="*/ 1317993 w 1416974"/>
                <a:gd name="connsiteY4" fmla="*/ 450291 h 5193080"/>
                <a:gd name="connsiteX5" fmla="*/ 0 w 1416974"/>
                <a:gd name="connsiteY5" fmla="*/ 168717 h 5193080"/>
                <a:gd name="connsiteX0" fmla="*/ 1199618 w 1416974"/>
                <a:gd name="connsiteY0" fmla="*/ 5148963 h 5154107"/>
                <a:gd name="connsiteX1" fmla="*/ 973590 w 1416974"/>
                <a:gd name="connsiteY1" fmla="*/ 4911777 h 5154107"/>
                <a:gd name="connsiteX2" fmla="*/ 953443 w 1416974"/>
                <a:gd name="connsiteY2" fmla="*/ 4613341 h 5154107"/>
                <a:gd name="connsiteX3" fmla="*/ 1281387 w 1416974"/>
                <a:gd name="connsiteY3" fmla="*/ 3981507 h 5154107"/>
                <a:gd name="connsiteX4" fmla="*/ 1317993 w 1416974"/>
                <a:gd name="connsiteY4" fmla="*/ 411318 h 5154107"/>
                <a:gd name="connsiteX5" fmla="*/ 0 w 1416974"/>
                <a:gd name="connsiteY5" fmla="*/ 129744 h 5154107"/>
                <a:gd name="connsiteX0" fmla="*/ 1199618 w 1416974"/>
                <a:gd name="connsiteY0" fmla="*/ 5169673 h 5174817"/>
                <a:gd name="connsiteX1" fmla="*/ 973590 w 1416974"/>
                <a:gd name="connsiteY1" fmla="*/ 4932487 h 5174817"/>
                <a:gd name="connsiteX2" fmla="*/ 953443 w 1416974"/>
                <a:gd name="connsiteY2" fmla="*/ 4634051 h 5174817"/>
                <a:gd name="connsiteX3" fmla="*/ 1281387 w 1416974"/>
                <a:gd name="connsiteY3" fmla="*/ 4002217 h 5174817"/>
                <a:gd name="connsiteX4" fmla="*/ 1317993 w 1416974"/>
                <a:gd name="connsiteY4" fmla="*/ 432028 h 5174817"/>
                <a:gd name="connsiteX5" fmla="*/ 0 w 1416974"/>
                <a:gd name="connsiteY5" fmla="*/ 150454 h 5174817"/>
                <a:gd name="connsiteX0" fmla="*/ 1199618 w 1329391"/>
                <a:gd name="connsiteY0" fmla="*/ 5192556 h 5197700"/>
                <a:gd name="connsiteX1" fmla="*/ 973590 w 1329391"/>
                <a:gd name="connsiteY1" fmla="*/ 4955370 h 5197700"/>
                <a:gd name="connsiteX2" fmla="*/ 953443 w 1329391"/>
                <a:gd name="connsiteY2" fmla="*/ 4656934 h 5197700"/>
                <a:gd name="connsiteX3" fmla="*/ 1281387 w 1329391"/>
                <a:gd name="connsiteY3" fmla="*/ 4025100 h 5197700"/>
                <a:gd name="connsiteX4" fmla="*/ 1317993 w 1329391"/>
                <a:gd name="connsiteY4" fmla="*/ 454911 h 5197700"/>
                <a:gd name="connsiteX5" fmla="*/ 0 w 1329391"/>
                <a:gd name="connsiteY5" fmla="*/ 173337 h 5197700"/>
                <a:gd name="connsiteX0" fmla="*/ 1199618 w 1321400"/>
                <a:gd name="connsiteY0" fmla="*/ 5192556 h 5197700"/>
                <a:gd name="connsiteX1" fmla="*/ 973590 w 1321400"/>
                <a:gd name="connsiteY1" fmla="*/ 4955370 h 5197700"/>
                <a:gd name="connsiteX2" fmla="*/ 953443 w 1321400"/>
                <a:gd name="connsiteY2" fmla="*/ 4656934 h 5197700"/>
                <a:gd name="connsiteX3" fmla="*/ 1281387 w 1321400"/>
                <a:gd name="connsiteY3" fmla="*/ 4025100 h 5197700"/>
                <a:gd name="connsiteX4" fmla="*/ 1317993 w 1321400"/>
                <a:gd name="connsiteY4" fmla="*/ 454911 h 5197700"/>
                <a:gd name="connsiteX5" fmla="*/ 0 w 1321400"/>
                <a:gd name="connsiteY5" fmla="*/ 173337 h 5197700"/>
                <a:gd name="connsiteX0" fmla="*/ 1199618 w 1323816"/>
                <a:gd name="connsiteY0" fmla="*/ 5192556 h 5197700"/>
                <a:gd name="connsiteX1" fmla="*/ 973590 w 1323816"/>
                <a:gd name="connsiteY1" fmla="*/ 4955370 h 5197700"/>
                <a:gd name="connsiteX2" fmla="*/ 953443 w 1323816"/>
                <a:gd name="connsiteY2" fmla="*/ 4656934 h 5197700"/>
                <a:gd name="connsiteX3" fmla="*/ 1281387 w 1323816"/>
                <a:gd name="connsiteY3" fmla="*/ 4025100 h 5197700"/>
                <a:gd name="connsiteX4" fmla="*/ 1317993 w 1323816"/>
                <a:gd name="connsiteY4" fmla="*/ 454911 h 5197700"/>
                <a:gd name="connsiteX5" fmla="*/ 0 w 1323816"/>
                <a:gd name="connsiteY5" fmla="*/ 173337 h 5197700"/>
                <a:gd name="connsiteX0" fmla="*/ 1199618 w 1323816"/>
                <a:gd name="connsiteY0" fmla="*/ 5192556 h 5197700"/>
                <a:gd name="connsiteX1" fmla="*/ 973590 w 1323816"/>
                <a:gd name="connsiteY1" fmla="*/ 4955370 h 5197700"/>
                <a:gd name="connsiteX2" fmla="*/ 953443 w 1323816"/>
                <a:gd name="connsiteY2" fmla="*/ 4656934 h 5197700"/>
                <a:gd name="connsiteX3" fmla="*/ 1281387 w 1323816"/>
                <a:gd name="connsiteY3" fmla="*/ 4025100 h 5197700"/>
                <a:gd name="connsiteX4" fmla="*/ 1317993 w 1323816"/>
                <a:gd name="connsiteY4" fmla="*/ 454911 h 5197700"/>
                <a:gd name="connsiteX5" fmla="*/ 0 w 1323816"/>
                <a:gd name="connsiteY5" fmla="*/ 173337 h 5197700"/>
                <a:gd name="connsiteX0" fmla="*/ 1199618 w 1332499"/>
                <a:gd name="connsiteY0" fmla="*/ 5192556 h 5197972"/>
                <a:gd name="connsiteX1" fmla="*/ 973590 w 1332499"/>
                <a:gd name="connsiteY1" fmla="*/ 4955370 h 5197972"/>
                <a:gd name="connsiteX2" fmla="*/ 893227 w 1332499"/>
                <a:gd name="connsiteY2" fmla="*/ 4588741 h 5197972"/>
                <a:gd name="connsiteX3" fmla="*/ 1281387 w 1332499"/>
                <a:gd name="connsiteY3" fmla="*/ 4025100 h 5197972"/>
                <a:gd name="connsiteX4" fmla="*/ 1317993 w 1332499"/>
                <a:gd name="connsiteY4" fmla="*/ 454911 h 5197972"/>
                <a:gd name="connsiteX5" fmla="*/ 0 w 1332499"/>
                <a:gd name="connsiteY5" fmla="*/ 173337 h 5197972"/>
                <a:gd name="connsiteX0" fmla="*/ 1199618 w 1332499"/>
                <a:gd name="connsiteY0" fmla="*/ 5192556 h 5197972"/>
                <a:gd name="connsiteX1" fmla="*/ 973590 w 1332499"/>
                <a:gd name="connsiteY1" fmla="*/ 4955370 h 5197972"/>
                <a:gd name="connsiteX2" fmla="*/ 893227 w 1332499"/>
                <a:gd name="connsiteY2" fmla="*/ 4588741 h 5197972"/>
                <a:gd name="connsiteX3" fmla="*/ 1281387 w 1332499"/>
                <a:gd name="connsiteY3" fmla="*/ 4025100 h 5197972"/>
                <a:gd name="connsiteX4" fmla="*/ 1317993 w 1332499"/>
                <a:gd name="connsiteY4" fmla="*/ 454911 h 5197972"/>
                <a:gd name="connsiteX5" fmla="*/ 0 w 1332499"/>
                <a:gd name="connsiteY5" fmla="*/ 173337 h 5197972"/>
                <a:gd name="connsiteX0" fmla="*/ 1199618 w 1332499"/>
                <a:gd name="connsiteY0" fmla="*/ 5192556 h 5197561"/>
                <a:gd name="connsiteX1" fmla="*/ 913374 w 1332499"/>
                <a:gd name="connsiteY1" fmla="*/ 4938323 h 5197561"/>
                <a:gd name="connsiteX2" fmla="*/ 893227 w 1332499"/>
                <a:gd name="connsiteY2" fmla="*/ 4588741 h 5197561"/>
                <a:gd name="connsiteX3" fmla="*/ 1281387 w 1332499"/>
                <a:gd name="connsiteY3" fmla="*/ 4025100 h 5197561"/>
                <a:gd name="connsiteX4" fmla="*/ 1317993 w 1332499"/>
                <a:gd name="connsiteY4" fmla="*/ 454911 h 5197561"/>
                <a:gd name="connsiteX5" fmla="*/ 0 w 1332499"/>
                <a:gd name="connsiteY5" fmla="*/ 173337 h 5197561"/>
                <a:gd name="connsiteX0" fmla="*/ 597454 w 1332499"/>
                <a:gd name="connsiteY0" fmla="*/ 5226651 h 5231091"/>
                <a:gd name="connsiteX1" fmla="*/ 913374 w 1332499"/>
                <a:gd name="connsiteY1" fmla="*/ 4938323 h 5231091"/>
                <a:gd name="connsiteX2" fmla="*/ 893227 w 1332499"/>
                <a:gd name="connsiteY2" fmla="*/ 4588741 h 5231091"/>
                <a:gd name="connsiteX3" fmla="*/ 1281387 w 1332499"/>
                <a:gd name="connsiteY3" fmla="*/ 4025100 h 5231091"/>
                <a:gd name="connsiteX4" fmla="*/ 1317993 w 1332499"/>
                <a:gd name="connsiteY4" fmla="*/ 454911 h 5231091"/>
                <a:gd name="connsiteX5" fmla="*/ 0 w 1332499"/>
                <a:gd name="connsiteY5" fmla="*/ 173337 h 5231091"/>
                <a:gd name="connsiteX0" fmla="*/ 597454 w 1332499"/>
                <a:gd name="connsiteY0" fmla="*/ 5226651 h 5230562"/>
                <a:gd name="connsiteX1" fmla="*/ 870362 w 1332499"/>
                <a:gd name="connsiteY1" fmla="*/ 4904228 h 5230562"/>
                <a:gd name="connsiteX2" fmla="*/ 893227 w 1332499"/>
                <a:gd name="connsiteY2" fmla="*/ 4588741 h 5230562"/>
                <a:gd name="connsiteX3" fmla="*/ 1281387 w 1332499"/>
                <a:gd name="connsiteY3" fmla="*/ 4025100 h 5230562"/>
                <a:gd name="connsiteX4" fmla="*/ 1317993 w 1332499"/>
                <a:gd name="connsiteY4" fmla="*/ 454911 h 5230562"/>
                <a:gd name="connsiteX5" fmla="*/ 0 w 1332499"/>
                <a:gd name="connsiteY5" fmla="*/ 173337 h 5230562"/>
                <a:gd name="connsiteX0" fmla="*/ 597454 w 1338581"/>
                <a:gd name="connsiteY0" fmla="*/ 5226651 h 5230524"/>
                <a:gd name="connsiteX1" fmla="*/ 870362 w 1338581"/>
                <a:gd name="connsiteY1" fmla="*/ 4904228 h 5230524"/>
                <a:gd name="connsiteX2" fmla="*/ 790000 w 1338581"/>
                <a:gd name="connsiteY2" fmla="*/ 4605790 h 5230524"/>
                <a:gd name="connsiteX3" fmla="*/ 1281387 w 1338581"/>
                <a:gd name="connsiteY3" fmla="*/ 4025100 h 5230524"/>
                <a:gd name="connsiteX4" fmla="*/ 1317993 w 1338581"/>
                <a:gd name="connsiteY4" fmla="*/ 454911 h 5230524"/>
                <a:gd name="connsiteX5" fmla="*/ 0 w 1338581"/>
                <a:gd name="connsiteY5" fmla="*/ 173337 h 5230524"/>
                <a:gd name="connsiteX0" fmla="*/ 597454 w 1340751"/>
                <a:gd name="connsiteY0" fmla="*/ 5226651 h 5230679"/>
                <a:gd name="connsiteX1" fmla="*/ 870362 w 1340751"/>
                <a:gd name="connsiteY1" fmla="*/ 4904228 h 5230679"/>
                <a:gd name="connsiteX2" fmla="*/ 755592 w 1340751"/>
                <a:gd name="connsiteY2" fmla="*/ 4537597 h 5230679"/>
                <a:gd name="connsiteX3" fmla="*/ 1281387 w 1340751"/>
                <a:gd name="connsiteY3" fmla="*/ 4025100 h 5230679"/>
                <a:gd name="connsiteX4" fmla="*/ 1317993 w 1340751"/>
                <a:gd name="connsiteY4" fmla="*/ 454911 h 5230679"/>
                <a:gd name="connsiteX5" fmla="*/ 0 w 1340751"/>
                <a:gd name="connsiteY5" fmla="*/ 173337 h 5230679"/>
                <a:gd name="connsiteX0" fmla="*/ 597454 w 1340751"/>
                <a:gd name="connsiteY0" fmla="*/ 5226651 h 5230679"/>
                <a:gd name="connsiteX1" fmla="*/ 870362 w 1340751"/>
                <a:gd name="connsiteY1" fmla="*/ 4904228 h 5230679"/>
                <a:gd name="connsiteX2" fmla="*/ 755592 w 1340751"/>
                <a:gd name="connsiteY2" fmla="*/ 4537597 h 5230679"/>
                <a:gd name="connsiteX3" fmla="*/ 1281387 w 1340751"/>
                <a:gd name="connsiteY3" fmla="*/ 4025100 h 5230679"/>
                <a:gd name="connsiteX4" fmla="*/ 1317993 w 1340751"/>
                <a:gd name="connsiteY4" fmla="*/ 454911 h 5230679"/>
                <a:gd name="connsiteX5" fmla="*/ 0 w 1340751"/>
                <a:gd name="connsiteY5" fmla="*/ 173337 h 5230679"/>
                <a:gd name="connsiteX0" fmla="*/ 597454 w 1450731"/>
                <a:gd name="connsiteY0" fmla="*/ 5208407 h 5212435"/>
                <a:gd name="connsiteX1" fmla="*/ 870362 w 1450731"/>
                <a:gd name="connsiteY1" fmla="*/ 4885984 h 5212435"/>
                <a:gd name="connsiteX2" fmla="*/ 755592 w 1450731"/>
                <a:gd name="connsiteY2" fmla="*/ 4519353 h 5212435"/>
                <a:gd name="connsiteX3" fmla="*/ 1341604 w 1450731"/>
                <a:gd name="connsiteY3" fmla="*/ 4083572 h 5212435"/>
                <a:gd name="connsiteX4" fmla="*/ 1317993 w 1450731"/>
                <a:gd name="connsiteY4" fmla="*/ 436667 h 5212435"/>
                <a:gd name="connsiteX5" fmla="*/ 0 w 1450731"/>
                <a:gd name="connsiteY5" fmla="*/ 155093 h 5212435"/>
                <a:gd name="connsiteX0" fmla="*/ 597454 w 1428031"/>
                <a:gd name="connsiteY0" fmla="*/ 5208407 h 5212435"/>
                <a:gd name="connsiteX1" fmla="*/ 870362 w 1428031"/>
                <a:gd name="connsiteY1" fmla="*/ 4885984 h 5212435"/>
                <a:gd name="connsiteX2" fmla="*/ 755592 w 1428031"/>
                <a:gd name="connsiteY2" fmla="*/ 4519353 h 5212435"/>
                <a:gd name="connsiteX3" fmla="*/ 1341604 w 1428031"/>
                <a:gd name="connsiteY3" fmla="*/ 4083572 h 5212435"/>
                <a:gd name="connsiteX4" fmla="*/ 1317993 w 1428031"/>
                <a:gd name="connsiteY4" fmla="*/ 436667 h 5212435"/>
                <a:gd name="connsiteX5" fmla="*/ 0 w 1428031"/>
                <a:gd name="connsiteY5" fmla="*/ 155093 h 5212435"/>
                <a:gd name="connsiteX0" fmla="*/ 597454 w 1346232"/>
                <a:gd name="connsiteY0" fmla="*/ 5250231 h 5254259"/>
                <a:gd name="connsiteX1" fmla="*/ 870362 w 1346232"/>
                <a:gd name="connsiteY1" fmla="*/ 4927808 h 5254259"/>
                <a:gd name="connsiteX2" fmla="*/ 755592 w 1346232"/>
                <a:gd name="connsiteY2" fmla="*/ 4561177 h 5254259"/>
                <a:gd name="connsiteX3" fmla="*/ 1341604 w 1346232"/>
                <a:gd name="connsiteY3" fmla="*/ 4125396 h 5254259"/>
                <a:gd name="connsiteX4" fmla="*/ 1317993 w 1346232"/>
                <a:gd name="connsiteY4" fmla="*/ 478491 h 5254259"/>
                <a:gd name="connsiteX5" fmla="*/ 0 w 1346232"/>
                <a:gd name="connsiteY5" fmla="*/ 196917 h 5254259"/>
                <a:gd name="connsiteX0" fmla="*/ 597454 w 1341733"/>
                <a:gd name="connsiteY0" fmla="*/ 5250231 h 5254259"/>
                <a:gd name="connsiteX1" fmla="*/ 870362 w 1341733"/>
                <a:gd name="connsiteY1" fmla="*/ 4927808 h 5254259"/>
                <a:gd name="connsiteX2" fmla="*/ 755592 w 1341733"/>
                <a:gd name="connsiteY2" fmla="*/ 4561177 h 5254259"/>
                <a:gd name="connsiteX3" fmla="*/ 1341604 w 1341733"/>
                <a:gd name="connsiteY3" fmla="*/ 4125396 h 5254259"/>
                <a:gd name="connsiteX4" fmla="*/ 1317993 w 1341733"/>
                <a:gd name="connsiteY4" fmla="*/ 478491 h 5254259"/>
                <a:gd name="connsiteX5" fmla="*/ 0 w 1341733"/>
                <a:gd name="connsiteY5" fmla="*/ 196917 h 5254259"/>
                <a:gd name="connsiteX0" fmla="*/ 597454 w 1358152"/>
                <a:gd name="connsiteY0" fmla="*/ 5250231 h 5254259"/>
                <a:gd name="connsiteX1" fmla="*/ 870362 w 1358152"/>
                <a:gd name="connsiteY1" fmla="*/ 4927808 h 5254259"/>
                <a:gd name="connsiteX2" fmla="*/ 1048071 w 1358152"/>
                <a:gd name="connsiteY2" fmla="*/ 4561177 h 5254259"/>
                <a:gd name="connsiteX3" fmla="*/ 1341604 w 1358152"/>
                <a:gd name="connsiteY3" fmla="*/ 4125396 h 5254259"/>
                <a:gd name="connsiteX4" fmla="*/ 1317993 w 1358152"/>
                <a:gd name="connsiteY4" fmla="*/ 478491 h 5254259"/>
                <a:gd name="connsiteX5" fmla="*/ 0 w 1358152"/>
                <a:gd name="connsiteY5" fmla="*/ 196917 h 5254259"/>
                <a:gd name="connsiteX0" fmla="*/ 597454 w 1358153"/>
                <a:gd name="connsiteY0" fmla="*/ 5250231 h 5255612"/>
                <a:gd name="connsiteX1" fmla="*/ 870362 w 1358153"/>
                <a:gd name="connsiteY1" fmla="*/ 4927808 h 5255612"/>
                <a:gd name="connsiteX2" fmla="*/ 1341604 w 1358153"/>
                <a:gd name="connsiteY2" fmla="*/ 4125396 h 5255612"/>
                <a:gd name="connsiteX3" fmla="*/ 1317993 w 1358153"/>
                <a:gd name="connsiteY3" fmla="*/ 478491 h 5255612"/>
                <a:gd name="connsiteX4" fmla="*/ 0 w 1358153"/>
                <a:gd name="connsiteY4" fmla="*/ 196917 h 5255612"/>
                <a:gd name="connsiteX0" fmla="*/ 597454 w 1369791"/>
                <a:gd name="connsiteY0" fmla="*/ 5250231 h 5252562"/>
                <a:gd name="connsiteX1" fmla="*/ 887566 w 1369791"/>
                <a:gd name="connsiteY1" fmla="*/ 4655040 h 5252562"/>
                <a:gd name="connsiteX2" fmla="*/ 1341604 w 1369791"/>
                <a:gd name="connsiteY2" fmla="*/ 4125396 h 5252562"/>
                <a:gd name="connsiteX3" fmla="*/ 1317993 w 1369791"/>
                <a:gd name="connsiteY3" fmla="*/ 478491 h 5252562"/>
                <a:gd name="connsiteX4" fmla="*/ 0 w 1369791"/>
                <a:gd name="connsiteY4" fmla="*/ 196917 h 5252562"/>
                <a:gd name="connsiteX0" fmla="*/ 597454 w 1369791"/>
                <a:gd name="connsiteY0" fmla="*/ 5250231 h 5250231"/>
                <a:gd name="connsiteX1" fmla="*/ 1341604 w 1369791"/>
                <a:gd name="connsiteY1" fmla="*/ 4125396 h 5250231"/>
                <a:gd name="connsiteX2" fmla="*/ 1317993 w 1369791"/>
                <a:gd name="connsiteY2" fmla="*/ 478491 h 5250231"/>
                <a:gd name="connsiteX3" fmla="*/ 0 w 1369791"/>
                <a:gd name="connsiteY3" fmla="*/ 196917 h 5250231"/>
                <a:gd name="connsiteX0" fmla="*/ 623261 w 1389187"/>
                <a:gd name="connsiteY0" fmla="*/ 4764363 h 4764363"/>
                <a:gd name="connsiteX1" fmla="*/ 1341604 w 1389187"/>
                <a:gd name="connsiteY1" fmla="*/ 4125396 h 4764363"/>
                <a:gd name="connsiteX2" fmla="*/ 1317993 w 1389187"/>
                <a:gd name="connsiteY2" fmla="*/ 478491 h 4764363"/>
                <a:gd name="connsiteX3" fmla="*/ 0 w 1389187"/>
                <a:gd name="connsiteY3" fmla="*/ 196917 h 4764363"/>
                <a:gd name="connsiteX0" fmla="*/ 623261 w 1389187"/>
                <a:gd name="connsiteY0" fmla="*/ 4764363 h 4764363"/>
                <a:gd name="connsiteX1" fmla="*/ 1341604 w 1389187"/>
                <a:gd name="connsiteY1" fmla="*/ 4125396 h 4764363"/>
                <a:gd name="connsiteX2" fmla="*/ 1317993 w 1389187"/>
                <a:gd name="connsiteY2" fmla="*/ 478491 h 4764363"/>
                <a:gd name="connsiteX3" fmla="*/ 0 w 1389187"/>
                <a:gd name="connsiteY3" fmla="*/ 196917 h 4764363"/>
                <a:gd name="connsiteX0" fmla="*/ 623261 w 1457817"/>
                <a:gd name="connsiteY0" fmla="*/ 4764363 h 4764363"/>
                <a:gd name="connsiteX1" fmla="*/ 1341604 w 1457817"/>
                <a:gd name="connsiteY1" fmla="*/ 4125396 h 4764363"/>
                <a:gd name="connsiteX2" fmla="*/ 1317993 w 1457817"/>
                <a:gd name="connsiteY2" fmla="*/ 478491 h 4764363"/>
                <a:gd name="connsiteX3" fmla="*/ 0 w 1457817"/>
                <a:gd name="connsiteY3" fmla="*/ 196917 h 4764363"/>
                <a:gd name="connsiteX0" fmla="*/ 623261 w 1342139"/>
                <a:gd name="connsiteY0" fmla="*/ 4764363 h 4764363"/>
                <a:gd name="connsiteX1" fmla="*/ 1341604 w 1342139"/>
                <a:gd name="connsiteY1" fmla="*/ 4125396 h 4764363"/>
                <a:gd name="connsiteX2" fmla="*/ 1317993 w 1342139"/>
                <a:gd name="connsiteY2" fmla="*/ 478491 h 4764363"/>
                <a:gd name="connsiteX3" fmla="*/ 0 w 1342139"/>
                <a:gd name="connsiteY3" fmla="*/ 196917 h 4764363"/>
                <a:gd name="connsiteX0" fmla="*/ 623261 w 1351895"/>
                <a:gd name="connsiteY0" fmla="*/ 4764363 h 4764363"/>
                <a:gd name="connsiteX1" fmla="*/ 1136300 w 1351895"/>
                <a:gd name="connsiteY1" fmla="*/ 4555688 h 4764363"/>
                <a:gd name="connsiteX2" fmla="*/ 1341604 w 1351895"/>
                <a:gd name="connsiteY2" fmla="*/ 4125396 h 4764363"/>
                <a:gd name="connsiteX3" fmla="*/ 1317993 w 1351895"/>
                <a:gd name="connsiteY3" fmla="*/ 478491 h 4764363"/>
                <a:gd name="connsiteX4" fmla="*/ 0 w 1351895"/>
                <a:gd name="connsiteY4" fmla="*/ 196917 h 4764363"/>
                <a:gd name="connsiteX0" fmla="*/ 623261 w 1356763"/>
                <a:gd name="connsiteY0" fmla="*/ 4764363 h 4764363"/>
                <a:gd name="connsiteX1" fmla="*/ 1067482 w 1356763"/>
                <a:gd name="connsiteY1" fmla="*/ 4513068 h 4764363"/>
                <a:gd name="connsiteX2" fmla="*/ 1341604 w 1356763"/>
                <a:gd name="connsiteY2" fmla="*/ 4125396 h 4764363"/>
                <a:gd name="connsiteX3" fmla="*/ 1317993 w 1356763"/>
                <a:gd name="connsiteY3" fmla="*/ 478491 h 4764363"/>
                <a:gd name="connsiteX4" fmla="*/ 0 w 1356763"/>
                <a:gd name="connsiteY4" fmla="*/ 196917 h 4764363"/>
                <a:gd name="connsiteX0" fmla="*/ 623261 w 1356763"/>
                <a:gd name="connsiteY0" fmla="*/ 4764363 h 4764363"/>
                <a:gd name="connsiteX1" fmla="*/ 1067482 w 1356763"/>
                <a:gd name="connsiteY1" fmla="*/ 4513068 h 4764363"/>
                <a:gd name="connsiteX2" fmla="*/ 1341604 w 1356763"/>
                <a:gd name="connsiteY2" fmla="*/ 4125396 h 4764363"/>
                <a:gd name="connsiteX3" fmla="*/ 1317993 w 1356763"/>
                <a:gd name="connsiteY3" fmla="*/ 478491 h 4764363"/>
                <a:gd name="connsiteX4" fmla="*/ 0 w 1356763"/>
                <a:gd name="connsiteY4" fmla="*/ 196917 h 4764363"/>
                <a:gd name="connsiteX0" fmla="*/ 623261 w 1356763"/>
                <a:gd name="connsiteY0" fmla="*/ 4764363 h 4764363"/>
                <a:gd name="connsiteX1" fmla="*/ 1341604 w 1356763"/>
                <a:gd name="connsiteY1" fmla="*/ 4125396 h 4764363"/>
                <a:gd name="connsiteX2" fmla="*/ 1317993 w 1356763"/>
                <a:gd name="connsiteY2" fmla="*/ 478491 h 4764363"/>
                <a:gd name="connsiteX3" fmla="*/ 0 w 1356763"/>
                <a:gd name="connsiteY3" fmla="*/ 196917 h 4764363"/>
                <a:gd name="connsiteX0" fmla="*/ 623261 w 1389187"/>
                <a:gd name="connsiteY0" fmla="*/ 4696171 h 4696171"/>
                <a:gd name="connsiteX1" fmla="*/ 1341604 w 1389187"/>
                <a:gd name="connsiteY1" fmla="*/ 4125396 h 4696171"/>
                <a:gd name="connsiteX2" fmla="*/ 1317993 w 1389187"/>
                <a:gd name="connsiteY2" fmla="*/ 478491 h 4696171"/>
                <a:gd name="connsiteX3" fmla="*/ 0 w 1389187"/>
                <a:gd name="connsiteY3" fmla="*/ 196917 h 4696171"/>
                <a:gd name="connsiteX0" fmla="*/ 623261 w 1389187"/>
                <a:gd name="connsiteY0" fmla="*/ 4696171 h 4696171"/>
                <a:gd name="connsiteX1" fmla="*/ 1341604 w 1389187"/>
                <a:gd name="connsiteY1" fmla="*/ 4125396 h 4696171"/>
                <a:gd name="connsiteX2" fmla="*/ 1317993 w 1389187"/>
                <a:gd name="connsiteY2" fmla="*/ 478491 h 4696171"/>
                <a:gd name="connsiteX3" fmla="*/ 0 w 1389187"/>
                <a:gd name="connsiteY3" fmla="*/ 196917 h 4696171"/>
                <a:gd name="connsiteX0" fmla="*/ 623261 w 1343013"/>
                <a:gd name="connsiteY0" fmla="*/ 4696171 h 4696171"/>
                <a:gd name="connsiteX1" fmla="*/ 1341604 w 1343013"/>
                <a:gd name="connsiteY1" fmla="*/ 4125396 h 4696171"/>
                <a:gd name="connsiteX2" fmla="*/ 1317993 w 1343013"/>
                <a:gd name="connsiteY2" fmla="*/ 478491 h 4696171"/>
                <a:gd name="connsiteX3" fmla="*/ 0 w 1343013"/>
                <a:gd name="connsiteY3" fmla="*/ 196917 h 4696171"/>
              </a:gdLst>
              <a:ahLst/>
              <a:cxnLst>
                <a:cxn ang="0">
                  <a:pos x="connsiteX0" y="connsiteY0"/>
                </a:cxn>
                <a:cxn ang="0">
                  <a:pos x="connsiteX1" y="connsiteY1"/>
                </a:cxn>
                <a:cxn ang="0">
                  <a:pos x="connsiteX2" y="connsiteY2"/>
                </a:cxn>
                <a:cxn ang="0">
                  <a:pos x="connsiteX3" y="connsiteY3"/>
                </a:cxn>
              </a:cxnLst>
              <a:rect l="l" t="t" r="r" b="b"/>
              <a:pathLst>
                <a:path w="1343013" h="4696171">
                  <a:moveTo>
                    <a:pt x="623261" y="4696171"/>
                  </a:moveTo>
                  <a:cubicBezTo>
                    <a:pt x="901950" y="4375525"/>
                    <a:pt x="1372056" y="4836866"/>
                    <a:pt x="1341604" y="4125396"/>
                  </a:cubicBezTo>
                  <a:cubicBezTo>
                    <a:pt x="1311152" y="3413926"/>
                    <a:pt x="1326537" y="1244049"/>
                    <a:pt x="1317993" y="478491"/>
                  </a:cubicBezTo>
                  <a:cubicBezTo>
                    <a:pt x="1309449" y="-287067"/>
                    <a:pt x="489996" y="63219"/>
                    <a:pt x="0" y="196917"/>
                  </a:cubicBezTo>
                </a:path>
              </a:pathLst>
            </a:custGeom>
            <a:noFill/>
            <a:ln w="38100">
              <a:solidFill>
                <a:srgbClr val="3399FF"/>
              </a:solidFill>
              <a:headEnd w="lg"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5" name="TextBox 117">
            <a:extLst>
              <a:ext uri="{FF2B5EF4-FFF2-40B4-BE49-F238E27FC236}">
                <a16:creationId xmlns:a16="http://schemas.microsoft.com/office/drawing/2014/main" id="{AE96EF5E-4C0E-4BEE-9989-1FA619DDB8C2}"/>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a:solidFill>
                  <a:schemeClr val="bg1"/>
                </a:solidFill>
                <a:latin typeface="Calibri" pitchFamily="34" charset="0"/>
              </a:rPr>
              <a:t>What is microclimate?</a:t>
            </a:r>
          </a:p>
        </p:txBody>
      </p:sp>
    </p:spTree>
    <p:extLst>
      <p:ext uri="{BB962C8B-B14F-4D97-AF65-F5344CB8AC3E}">
        <p14:creationId xmlns:p14="http://schemas.microsoft.com/office/powerpoint/2010/main" val="5962860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830997"/>
          </a:xfrm>
          <a:prstGeom prst="rect">
            <a:avLst/>
          </a:prstGeom>
          <a:noFill/>
        </p:spPr>
        <p:txBody>
          <a:bodyPr wrap="square" rtlCol="0">
            <a:spAutoFit/>
          </a:bodyPr>
          <a:lstStyle/>
          <a:p>
            <a:r>
              <a:rPr lang="en-GB" sz="2400" b="1" dirty="0">
                <a:solidFill>
                  <a:prstClr val="black"/>
                </a:solidFill>
                <a:cs typeface="Arial" pitchFamily="34" charset="0"/>
              </a:rPr>
              <a:t>Typical weather stations do not measure microclimatic conditions as perceived by forest-dwelling organisms</a:t>
            </a:r>
          </a:p>
        </p:txBody>
      </p:sp>
      <p:sp>
        <p:nvSpPr>
          <p:cNvPr id="11" name="TextBox 14"/>
          <p:cNvSpPr txBox="1"/>
          <p:nvPr/>
        </p:nvSpPr>
        <p:spPr>
          <a:xfrm>
            <a:off x="1" y="6461814"/>
            <a:ext cx="9143988" cy="400110"/>
          </a:xfrm>
          <a:prstGeom prst="rect">
            <a:avLst/>
          </a:prstGeom>
          <a:noFill/>
        </p:spPr>
        <p:txBody>
          <a:bodyPr wrap="square">
            <a:spAutoFit/>
          </a:bodyPr>
          <a:lstStyle/>
          <a:p>
            <a:pPr algn="r" fontAlgn="auto">
              <a:spcBef>
                <a:spcPts val="0"/>
              </a:spcBef>
              <a:spcAft>
                <a:spcPts val="0"/>
              </a:spcAft>
              <a:defRPr/>
            </a:pPr>
            <a:r>
              <a:rPr lang="fr-FR" sz="2000" b="1" dirty="0">
                <a:solidFill>
                  <a:schemeClr val="bg1"/>
                </a:solidFill>
              </a:rPr>
              <a:t>Pieter De Frenne &amp; Kris Verheyen (2016) | Photo: Fabien </a:t>
            </a:r>
            <a:r>
              <a:rPr lang="fr-FR" sz="2000" b="1" dirty="0" err="1">
                <a:solidFill>
                  <a:schemeClr val="bg1"/>
                </a:solidFill>
              </a:rPr>
              <a:t>Spicher</a:t>
            </a:r>
            <a:endParaRPr lang="fr-FR" sz="2000" b="1" dirty="0">
              <a:solidFill>
                <a:schemeClr val="bg1"/>
              </a:solidFill>
            </a:endParaRPr>
          </a:p>
        </p:txBody>
      </p:sp>
      <p:sp>
        <p:nvSpPr>
          <p:cNvPr id="9" name="Rectangle 8"/>
          <p:cNvSpPr/>
          <p:nvPr/>
        </p:nvSpPr>
        <p:spPr>
          <a:xfrm>
            <a:off x="604245" y="3686425"/>
            <a:ext cx="360040" cy="368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p:cNvPicPr>
            <a:picLocks noChangeAspect="1"/>
          </p:cNvPicPr>
          <p:nvPr/>
        </p:nvPicPr>
        <p:blipFill rotWithShape="1">
          <a:blip r:embed="rId3" cstate="print">
            <a:extLst>
              <a:ext uri="{28A0092B-C50C-407E-A947-70E740481C1C}">
                <a14:useLocalDpi xmlns:a14="http://schemas.microsoft.com/office/drawing/2010/main" val="0"/>
              </a:ext>
            </a:extLst>
          </a:blip>
          <a:srcRect t="60946" r="45344"/>
          <a:stretch/>
        </p:blipFill>
        <p:spPr>
          <a:xfrm rot="5400000">
            <a:off x="5594986" y="2934134"/>
            <a:ext cx="4395043" cy="2355333"/>
          </a:xfrm>
          <a:prstGeom prst="rect">
            <a:avLst/>
          </a:prstGeom>
        </p:spPr>
      </p:pic>
      <p:sp>
        <p:nvSpPr>
          <p:cNvPr id="20" name="TextBox 4"/>
          <p:cNvSpPr txBox="1"/>
          <p:nvPr/>
        </p:nvSpPr>
        <p:spPr>
          <a:xfrm>
            <a:off x="179388" y="1919289"/>
            <a:ext cx="6435453"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prstClr val="black"/>
                </a:solidFill>
                <a:cs typeface="Arial" pitchFamily="34" charset="0"/>
              </a:rPr>
              <a:t>Usually located in fully open landscapes</a:t>
            </a:r>
          </a:p>
          <a:p>
            <a:pPr marL="342900" indent="-342900">
              <a:buFont typeface="Arial" panose="020B0604020202020204" pitchFamily="34" charset="0"/>
              <a:buChar char="•"/>
            </a:pPr>
            <a:r>
              <a:rPr lang="en-GB" sz="2400" dirty="0">
                <a:solidFill>
                  <a:prstClr val="black"/>
                </a:solidFill>
                <a:cs typeface="Arial" pitchFamily="34" charset="0"/>
              </a:rPr>
              <a:t>Systematically located outside forests</a:t>
            </a:r>
          </a:p>
          <a:p>
            <a:pPr marL="342900" indent="-342900">
              <a:buFont typeface="Arial" panose="020B0604020202020204" pitchFamily="34" charset="0"/>
              <a:buChar char="•"/>
            </a:pPr>
            <a:r>
              <a:rPr lang="en-GB" sz="2400" dirty="0">
                <a:solidFill>
                  <a:prstClr val="black"/>
                </a:solidFill>
                <a:cs typeface="Arial" pitchFamily="34" charset="0"/>
              </a:rPr>
              <a:t>T°C measured at 2 to 3 m height</a:t>
            </a:r>
          </a:p>
          <a:p>
            <a:pPr marL="342900" indent="-342900">
              <a:buFont typeface="Arial" panose="020B0604020202020204" pitchFamily="34" charset="0"/>
              <a:buChar char="•"/>
            </a:pPr>
            <a:r>
              <a:rPr lang="en-GB" sz="2400" dirty="0">
                <a:solidFill>
                  <a:prstClr val="black"/>
                </a:solidFill>
                <a:cs typeface="Arial" pitchFamily="34" charset="0"/>
              </a:rPr>
              <a:t>Exposed ton dominant winds</a:t>
            </a:r>
          </a:p>
          <a:p>
            <a:pPr marL="342900" indent="-342900">
              <a:buFont typeface="Arial" panose="020B0604020202020204" pitchFamily="34" charset="0"/>
              <a:buChar char="•"/>
            </a:pPr>
            <a:r>
              <a:rPr lang="en-GB" sz="2400" dirty="0">
                <a:solidFill>
                  <a:prstClr val="black"/>
                </a:solidFill>
                <a:cs typeface="Arial" pitchFamily="34" charset="0"/>
              </a:rPr>
              <a:t>No local shading effect</a:t>
            </a:r>
          </a:p>
        </p:txBody>
      </p:sp>
      <p:sp>
        <p:nvSpPr>
          <p:cNvPr id="21" name="TextBox 4"/>
          <p:cNvSpPr txBox="1"/>
          <p:nvPr/>
        </p:nvSpPr>
        <p:spPr>
          <a:xfrm>
            <a:off x="179388" y="3981567"/>
            <a:ext cx="6435453" cy="1938992"/>
          </a:xfrm>
          <a:prstGeom prst="rect">
            <a:avLst/>
          </a:prstGeom>
          <a:noFill/>
        </p:spPr>
        <p:txBody>
          <a:bodyPr wrap="square" rtlCol="0">
            <a:spAutoFit/>
          </a:bodyPr>
          <a:lstStyle/>
          <a:p>
            <a:r>
              <a:rPr lang="en-GB" sz="2400" dirty="0">
                <a:solidFill>
                  <a:prstClr val="black"/>
                </a:solidFill>
                <a:cs typeface="Arial" pitchFamily="34" charset="0"/>
              </a:rPr>
              <a:t>These stations rather measure </a:t>
            </a:r>
            <a:r>
              <a:rPr lang="en-GB" sz="2400" b="1" dirty="0">
                <a:solidFill>
                  <a:prstClr val="black"/>
                </a:solidFill>
                <a:cs typeface="Arial" pitchFamily="34" charset="0"/>
              </a:rPr>
              <a:t>macroclimatic</a:t>
            </a:r>
            <a:r>
              <a:rPr lang="en-GB" sz="2400" dirty="0">
                <a:solidFill>
                  <a:prstClr val="black"/>
                </a:solidFill>
                <a:cs typeface="Arial" pitchFamily="34" charset="0"/>
              </a:rPr>
              <a:t> or </a:t>
            </a:r>
            <a:r>
              <a:rPr lang="en-GB" sz="2400" b="1" dirty="0">
                <a:solidFill>
                  <a:prstClr val="black"/>
                </a:solidFill>
                <a:cs typeface="Arial" pitchFamily="34" charset="0"/>
              </a:rPr>
              <a:t>synoptic</a:t>
            </a:r>
            <a:r>
              <a:rPr lang="en-GB" sz="2400" dirty="0">
                <a:solidFill>
                  <a:prstClr val="black"/>
                </a:solidFill>
                <a:cs typeface="Arial" pitchFamily="34" charset="0"/>
              </a:rPr>
              <a:t> conditions by avoiding any potential microclimatic effect that may, at best, add noise but usually bias the monitoring of macroclimatic fluctuations</a:t>
            </a:r>
          </a:p>
        </p:txBody>
      </p:sp>
      <p:sp>
        <p:nvSpPr>
          <p:cNvPr id="12" name="TextBox 117">
            <a:extLst>
              <a:ext uri="{FF2B5EF4-FFF2-40B4-BE49-F238E27FC236}">
                <a16:creationId xmlns:a16="http://schemas.microsoft.com/office/drawing/2014/main" id="{653D6A2B-CDAA-46E6-92F0-1879D4E45C6E}"/>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a:solidFill>
                  <a:schemeClr val="bg1"/>
                </a:solidFill>
                <a:latin typeface="Calibri" pitchFamily="34" charset="0"/>
              </a:rPr>
              <a:t>How do we measure microclimate?</a:t>
            </a:r>
          </a:p>
        </p:txBody>
      </p:sp>
    </p:spTree>
    <p:extLst>
      <p:ext uri="{BB962C8B-B14F-4D97-AF65-F5344CB8AC3E}">
        <p14:creationId xmlns:p14="http://schemas.microsoft.com/office/powerpoint/2010/main" val="12739667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70"/>
            <a:ext cx="9144000" cy="8398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2" y="6461754"/>
            <a:ext cx="9144000" cy="396246"/>
          </a:xfrm>
          <a:prstGeom prst="rect">
            <a:avLst/>
          </a:prstGeom>
          <a:solidFill>
            <a:srgbClr val="88B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4"/>
          <p:cNvSpPr txBox="1"/>
          <p:nvPr/>
        </p:nvSpPr>
        <p:spPr>
          <a:xfrm>
            <a:off x="185264" y="959996"/>
            <a:ext cx="8779224" cy="830997"/>
          </a:xfrm>
          <a:prstGeom prst="rect">
            <a:avLst/>
          </a:prstGeom>
          <a:noFill/>
        </p:spPr>
        <p:txBody>
          <a:bodyPr wrap="square" rtlCol="0">
            <a:spAutoFit/>
          </a:bodyPr>
          <a:lstStyle/>
          <a:p>
            <a:r>
              <a:rPr lang="en-GB" sz="2400" b="1" dirty="0">
                <a:solidFill>
                  <a:prstClr val="black"/>
                </a:solidFill>
                <a:cs typeface="Arial" pitchFamily="34" charset="0"/>
              </a:rPr>
              <a:t>To measure forest microclimates and the buffering effect of the canopy on understory T°C, we can use microclimate loggers</a:t>
            </a:r>
          </a:p>
        </p:txBody>
      </p:sp>
      <p:sp>
        <p:nvSpPr>
          <p:cNvPr id="11" name="TextBox 14"/>
          <p:cNvSpPr txBox="1"/>
          <p:nvPr/>
        </p:nvSpPr>
        <p:spPr>
          <a:xfrm>
            <a:off x="1" y="6461814"/>
            <a:ext cx="9143988" cy="400110"/>
          </a:xfrm>
          <a:prstGeom prst="rect">
            <a:avLst/>
          </a:prstGeom>
          <a:noFill/>
        </p:spPr>
        <p:txBody>
          <a:bodyPr wrap="square">
            <a:spAutoFit/>
          </a:bodyPr>
          <a:lstStyle/>
          <a:p>
            <a:pPr algn="r" fontAlgn="auto">
              <a:spcBef>
                <a:spcPts val="0"/>
              </a:spcBef>
              <a:spcAft>
                <a:spcPts val="0"/>
              </a:spcAft>
              <a:defRPr/>
            </a:pPr>
            <a:r>
              <a:rPr lang="fr-FR" sz="2000" b="1" dirty="0">
                <a:solidFill>
                  <a:schemeClr val="bg1"/>
                </a:solidFill>
              </a:rPr>
              <a:t>Photo: Fabien </a:t>
            </a:r>
            <a:r>
              <a:rPr lang="fr-FR" sz="2000" b="1" dirty="0" err="1">
                <a:solidFill>
                  <a:schemeClr val="bg1"/>
                </a:solidFill>
              </a:rPr>
              <a:t>Spicher</a:t>
            </a:r>
            <a:endParaRPr lang="fr-FR" sz="2000" b="1" dirty="0">
              <a:solidFill>
                <a:schemeClr val="bg1"/>
              </a:solidFill>
            </a:endParaRPr>
          </a:p>
        </p:txBody>
      </p:sp>
      <p:sp>
        <p:nvSpPr>
          <p:cNvPr id="9" name="Rectangle 8"/>
          <p:cNvSpPr/>
          <p:nvPr/>
        </p:nvSpPr>
        <p:spPr>
          <a:xfrm>
            <a:off x="604245" y="3686425"/>
            <a:ext cx="360040" cy="368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Espace réservé pour une image  3">
            <a:extLst>
              <a:ext uri="{FF2B5EF4-FFF2-40B4-BE49-F238E27FC236}">
                <a16:creationId xmlns:a16="http://schemas.microsoft.com/office/drawing/2014/main" id="{41446968-1D10-4EB6-86D0-5F9990CA2E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9389" y="1914277"/>
            <a:ext cx="8785100" cy="3780389"/>
          </a:xfrm>
          <a:prstGeom prst="rect">
            <a:avLst/>
          </a:prstGeom>
        </p:spPr>
      </p:pic>
      <p:pic>
        <p:nvPicPr>
          <p:cNvPr id="14" name="Image 13">
            <a:extLst>
              <a:ext uri="{FF2B5EF4-FFF2-40B4-BE49-F238E27FC236}">
                <a16:creationId xmlns:a16="http://schemas.microsoft.com/office/drawing/2014/main" id="{9D233C7E-A763-4DE5-B796-6671DF43D4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388" y="5817951"/>
            <a:ext cx="936228" cy="539022"/>
          </a:xfrm>
          <a:prstGeom prst="rect">
            <a:avLst/>
          </a:prstGeom>
        </p:spPr>
      </p:pic>
      <p:sp>
        <p:nvSpPr>
          <p:cNvPr id="10" name="TextBox 117">
            <a:extLst>
              <a:ext uri="{FF2B5EF4-FFF2-40B4-BE49-F238E27FC236}">
                <a16:creationId xmlns:a16="http://schemas.microsoft.com/office/drawing/2014/main" id="{B36DA927-4FC2-4840-BD3C-1B377618A2AD}"/>
              </a:ext>
            </a:extLst>
          </p:cNvPr>
          <p:cNvSpPr txBox="1">
            <a:spLocks noChangeArrowheads="1"/>
          </p:cNvSpPr>
          <p:nvPr/>
        </p:nvSpPr>
        <p:spPr bwMode="auto">
          <a:xfrm>
            <a:off x="179388" y="120229"/>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b="1" dirty="0">
                <a:solidFill>
                  <a:schemeClr val="bg1"/>
                </a:solidFill>
                <a:latin typeface="Calibri" pitchFamily="34" charset="0"/>
              </a:rPr>
              <a:t>How do we measure microclimate?</a:t>
            </a:r>
          </a:p>
        </p:txBody>
      </p:sp>
    </p:spTree>
    <p:extLst>
      <p:ext uri="{BB962C8B-B14F-4D97-AF65-F5344CB8AC3E}">
        <p14:creationId xmlns:p14="http://schemas.microsoft.com/office/powerpoint/2010/main" val="30659957"/>
      </p:ext>
    </p:extLst>
  </p:cSld>
  <p:clrMapOvr>
    <a:masterClrMapping/>
  </p:clrMapOvr>
  <p:timing>
    <p:tnLst>
      <p:par>
        <p:cTn id="1" dur="indefinite" restart="never" nodeType="tmRoot"/>
      </p:par>
    </p:tnLst>
  </p:timing>
</p:sld>
</file>

<file path=ppt/theme/theme1.xml><?xml version="1.0" encoding="utf-8"?>
<a:theme xmlns:a="http://schemas.openxmlformats.org/drawingml/2006/main" name="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13357</TotalTime>
  <Words>1510</Words>
  <Application>Microsoft Office PowerPoint</Application>
  <PresentationFormat>Affichage à l'écran (4:3)</PresentationFormat>
  <Paragraphs>189</Paragraphs>
  <Slides>34</Slides>
  <Notes>32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34</vt:i4>
      </vt:variant>
    </vt:vector>
  </HeadingPairs>
  <TitlesOfParts>
    <vt:vector size="39" baseType="lpstr">
      <vt:lpstr>Arial</vt:lpstr>
      <vt:lpstr>Calibri</vt:lpstr>
      <vt:lpstr>Helvetica</vt:lpstr>
      <vt:lpstr>Symbol</vt:lpstr>
      <vt:lpstr>3_Thème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Jonathan Lenoir</dc:creator>
  <cp:lastModifiedBy>Jonathan Lenoir</cp:lastModifiedBy>
  <cp:revision>1503</cp:revision>
  <dcterms:created xsi:type="dcterms:W3CDTF">2014-05-11T09:27:52Z</dcterms:created>
  <dcterms:modified xsi:type="dcterms:W3CDTF">2024-06-19T05:39:35Z</dcterms:modified>
</cp:coreProperties>
</file>